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05" r:id="rId2"/>
    <p:sldId id="276" r:id="rId3"/>
    <p:sldId id="281" r:id="rId4"/>
    <p:sldId id="284" r:id="rId5"/>
    <p:sldId id="285" r:id="rId6"/>
    <p:sldId id="286" r:id="rId7"/>
    <p:sldId id="287" r:id="rId8"/>
    <p:sldId id="288" r:id="rId9"/>
    <p:sldId id="289" r:id="rId10"/>
    <p:sldId id="290" r:id="rId11"/>
    <p:sldId id="291" r:id="rId12"/>
    <p:sldId id="292" r:id="rId13"/>
    <p:sldId id="293" r:id="rId14"/>
    <p:sldId id="294" r:id="rId15"/>
    <p:sldId id="295" r:id="rId16"/>
    <p:sldId id="296" r:id="rId17"/>
    <p:sldId id="297" r:id="rId18"/>
    <p:sldId id="306" r:id="rId19"/>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1" autoAdjust="0"/>
    <p:restoredTop sz="94660"/>
  </p:normalViewPr>
  <p:slideViewPr>
    <p:cSldViewPr>
      <p:cViewPr>
        <p:scale>
          <a:sx n="90" d="100"/>
          <a:sy n="90" d="100"/>
        </p:scale>
        <p:origin x="-58" y="109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96145B-9E07-4A5C-9DAB-78018F16F965}" type="datetimeFigureOut">
              <a:rPr lang="pl-PL" smtClean="0"/>
              <a:pPr/>
              <a:t>2020-03-29</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3CBA5D-C03B-4408-A9EA-33B3CE105632}" type="slidenum">
              <a:rPr lang="pl-PL" smtClean="0"/>
              <a:pPr/>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DD3CBA5D-C03B-4408-A9EA-33B3CE105632}" type="slidenum">
              <a:rPr lang="pl-PL" smtClean="0"/>
              <a:pPr/>
              <a:t>3</a:t>
            </a:fld>
            <a:endParaRPr lang="pl-P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DD3CBA5D-C03B-4408-A9EA-33B3CE105632}" type="slidenum">
              <a:rPr lang="pl-PL" smtClean="0"/>
              <a:pPr/>
              <a:t>12</a:t>
            </a:fld>
            <a:endParaRPr lang="pl-P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DD3CBA5D-C03B-4408-A9EA-33B3CE105632}" type="slidenum">
              <a:rPr lang="pl-PL" smtClean="0"/>
              <a:pPr/>
              <a:t>13</a:t>
            </a:fld>
            <a:endParaRPr lang="pl-P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DD3CBA5D-C03B-4408-A9EA-33B3CE105632}" type="slidenum">
              <a:rPr lang="pl-PL" smtClean="0"/>
              <a:pPr/>
              <a:t>14</a:t>
            </a:fld>
            <a:endParaRPr lang="pl-P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DD3CBA5D-C03B-4408-A9EA-33B3CE105632}" type="slidenum">
              <a:rPr lang="pl-PL" smtClean="0"/>
              <a:pPr/>
              <a:t>15</a:t>
            </a:fld>
            <a:endParaRPr lang="pl-P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DD3CBA5D-C03B-4408-A9EA-33B3CE105632}" type="slidenum">
              <a:rPr lang="pl-PL" smtClean="0"/>
              <a:pPr/>
              <a:t>16</a:t>
            </a:fld>
            <a:endParaRPr lang="pl-P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DD3CBA5D-C03B-4408-A9EA-33B3CE105632}" type="slidenum">
              <a:rPr lang="pl-PL" smtClean="0"/>
              <a:pPr/>
              <a:t>17</a:t>
            </a:fld>
            <a:endParaRPr lang="pl-P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DD3CBA5D-C03B-4408-A9EA-33B3CE105632}" type="slidenum">
              <a:rPr lang="pl-PL" smtClean="0"/>
              <a:pPr/>
              <a:t>18</a:t>
            </a:fld>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DD3CBA5D-C03B-4408-A9EA-33B3CE105632}" type="slidenum">
              <a:rPr lang="pl-PL" smtClean="0"/>
              <a:pPr/>
              <a:t>4</a:t>
            </a:fld>
            <a:endParaRPr 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DD3CBA5D-C03B-4408-A9EA-33B3CE105632}" type="slidenum">
              <a:rPr lang="pl-PL" smtClean="0"/>
              <a:pPr/>
              <a:t>5</a:t>
            </a:fld>
            <a:endParaRPr lang="pl-P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DD3CBA5D-C03B-4408-A9EA-33B3CE105632}" type="slidenum">
              <a:rPr lang="pl-PL" smtClean="0"/>
              <a:pPr/>
              <a:t>6</a:t>
            </a:fld>
            <a:endParaRPr lang="pl-P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DD3CBA5D-C03B-4408-A9EA-33B3CE105632}" type="slidenum">
              <a:rPr lang="pl-PL" smtClean="0"/>
              <a:pPr/>
              <a:t>7</a:t>
            </a:fld>
            <a:endParaRPr lang="pl-P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DD3CBA5D-C03B-4408-A9EA-33B3CE105632}" type="slidenum">
              <a:rPr lang="pl-PL" smtClean="0"/>
              <a:pPr/>
              <a:t>8</a:t>
            </a:fld>
            <a:endParaRPr lang="pl-P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DD3CBA5D-C03B-4408-A9EA-33B3CE105632}" type="slidenum">
              <a:rPr lang="pl-PL" smtClean="0"/>
              <a:pPr/>
              <a:t>9</a:t>
            </a:fld>
            <a:endParaRPr lang="pl-P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DD3CBA5D-C03B-4408-A9EA-33B3CE105632}" type="slidenum">
              <a:rPr lang="pl-PL" smtClean="0"/>
              <a:pPr/>
              <a:t>10</a:t>
            </a:fld>
            <a:endParaRPr lang="pl-P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DD3CBA5D-C03B-4408-A9EA-33B3CE105632}" type="slidenum">
              <a:rPr lang="pl-PL" smtClean="0"/>
              <a:pPr/>
              <a:t>11</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EDB514DC-5265-4217-98ED-A514A8773F12}" type="datetimeFigureOut">
              <a:rPr lang="pl-PL" smtClean="0"/>
              <a:pPr/>
              <a:t>2020-03-29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2C71B73-CB0D-43F1-A019-FA0C57373FFA}"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EDB514DC-5265-4217-98ED-A514A8773F12}" type="datetimeFigureOut">
              <a:rPr lang="pl-PL" smtClean="0"/>
              <a:pPr/>
              <a:t>2020-03-29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2C71B73-CB0D-43F1-A019-FA0C57373FFA}"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EDB514DC-5265-4217-98ED-A514A8773F12}" type="datetimeFigureOut">
              <a:rPr lang="pl-PL" smtClean="0"/>
              <a:pPr/>
              <a:t>2020-03-29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2C71B73-CB0D-43F1-A019-FA0C57373FFA}"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EDB514DC-5265-4217-98ED-A514A8773F12}" type="datetimeFigureOut">
              <a:rPr lang="pl-PL" smtClean="0"/>
              <a:pPr/>
              <a:t>2020-03-29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2C71B73-CB0D-43F1-A019-FA0C57373FFA}"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EDB514DC-5265-4217-98ED-A514A8773F12}" type="datetimeFigureOut">
              <a:rPr lang="pl-PL" smtClean="0"/>
              <a:pPr/>
              <a:t>2020-03-29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2C71B73-CB0D-43F1-A019-FA0C57373FFA}"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EDB514DC-5265-4217-98ED-A514A8773F12}" type="datetimeFigureOut">
              <a:rPr lang="pl-PL" smtClean="0"/>
              <a:pPr/>
              <a:t>2020-03-29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2C71B73-CB0D-43F1-A019-FA0C57373FFA}"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EDB514DC-5265-4217-98ED-A514A8773F12}" type="datetimeFigureOut">
              <a:rPr lang="pl-PL" smtClean="0"/>
              <a:pPr/>
              <a:t>2020-03-29</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32C71B73-CB0D-43F1-A019-FA0C57373FFA}"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EDB514DC-5265-4217-98ED-A514A8773F12}" type="datetimeFigureOut">
              <a:rPr lang="pl-PL" smtClean="0"/>
              <a:pPr/>
              <a:t>2020-03-29</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32C71B73-CB0D-43F1-A019-FA0C57373FFA}"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EDB514DC-5265-4217-98ED-A514A8773F12}" type="datetimeFigureOut">
              <a:rPr lang="pl-PL" smtClean="0"/>
              <a:pPr/>
              <a:t>2020-03-29</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32C71B73-CB0D-43F1-A019-FA0C57373FFA}"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EDB514DC-5265-4217-98ED-A514A8773F12}" type="datetimeFigureOut">
              <a:rPr lang="pl-PL" smtClean="0"/>
              <a:pPr/>
              <a:t>2020-03-29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2C71B73-CB0D-43F1-A019-FA0C57373FFA}"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EDB514DC-5265-4217-98ED-A514A8773F12}" type="datetimeFigureOut">
              <a:rPr lang="pl-PL" smtClean="0"/>
              <a:pPr/>
              <a:t>2020-03-29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2C71B73-CB0D-43F1-A019-FA0C57373FFA}"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B514DC-5265-4217-98ED-A514A8773F12}" type="datetimeFigureOut">
              <a:rPr lang="pl-PL" smtClean="0"/>
              <a:pPr/>
              <a:t>2020-03-29</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C71B73-CB0D-43F1-A019-FA0C57373FFA}"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ajewska@amu.edu.pl"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stopki 1"/>
          <p:cNvSpPr>
            <a:spLocks noGrp="1"/>
          </p:cNvSpPr>
          <p:nvPr>
            <p:ph type="ftr" sz="quarter" idx="11"/>
          </p:nvPr>
        </p:nvSpPr>
        <p:spPr>
          <a:xfrm>
            <a:off x="0" y="6092825"/>
            <a:ext cx="9144000" cy="765175"/>
          </a:xfrm>
        </p:spPr>
        <p:txBody>
          <a:bodyPr/>
          <a:lstStyle/>
          <a:p>
            <a:r>
              <a:rPr lang="pl-PL" sz="1100" b="1" dirty="0" smtClean="0"/>
              <a:t>„UNIWERSYTET JUTRA – zintegrowany program rozwoju Uniwersytetu im. Adama Mickiewicza w Poznaniu”</a:t>
            </a:r>
            <a:endParaRPr lang="pl-PL" sz="1100" dirty="0" smtClean="0"/>
          </a:p>
          <a:p>
            <a:r>
              <a:rPr lang="pl-PL" sz="1100" b="1" dirty="0" smtClean="0"/>
              <a:t>POWR.03.05.00-00-Z303/17</a:t>
            </a:r>
            <a:endParaRPr lang="pl-PL" sz="1100" dirty="0" smtClean="0"/>
          </a:p>
          <a:p>
            <a:pPr>
              <a:defRPr/>
            </a:pPr>
            <a:endParaRPr lang="pl-PL" sz="1100" dirty="0">
              <a:latin typeface="Arial" pitchFamily="34" charset="0"/>
              <a:cs typeface="Arial" pitchFamily="34" charset="0"/>
            </a:endParaRPr>
          </a:p>
        </p:txBody>
      </p:sp>
      <p:sp>
        <p:nvSpPr>
          <p:cNvPr id="2053" name="pole tekstowe 7"/>
          <p:cNvSpPr txBox="1">
            <a:spLocks noChangeArrowheads="1"/>
          </p:cNvSpPr>
          <p:nvPr/>
        </p:nvSpPr>
        <p:spPr bwMode="auto">
          <a:xfrm>
            <a:off x="0" y="1125538"/>
            <a:ext cx="9144000" cy="276225"/>
          </a:xfrm>
          <a:prstGeom prst="rect">
            <a:avLst/>
          </a:prstGeom>
          <a:noFill/>
          <a:ln w="9525">
            <a:noFill/>
            <a:miter lim="800000"/>
            <a:headEnd/>
            <a:tailEnd/>
          </a:ln>
        </p:spPr>
        <p:txBody>
          <a:bodyPr>
            <a:spAutoFit/>
          </a:bodyPr>
          <a:lstStyle/>
          <a:p>
            <a:pPr algn="ctr"/>
            <a:r>
              <a:rPr lang="pl-PL" sz="1200" dirty="0">
                <a:latin typeface="Calibri" pitchFamily="34" charset="0"/>
              </a:rPr>
              <a:t>Projekt współfinansowany przez Unię Europejską w ramach Europejskiego Funduszu Społecznego </a:t>
            </a:r>
          </a:p>
        </p:txBody>
      </p:sp>
      <p:sp>
        <p:nvSpPr>
          <p:cNvPr id="2054" name="pole tekstowe 10"/>
          <p:cNvSpPr txBox="1">
            <a:spLocks noChangeArrowheads="1"/>
          </p:cNvSpPr>
          <p:nvPr/>
        </p:nvSpPr>
        <p:spPr bwMode="auto">
          <a:xfrm>
            <a:off x="468313" y="1989138"/>
            <a:ext cx="8207375" cy="1692771"/>
          </a:xfrm>
          <a:prstGeom prst="rect">
            <a:avLst/>
          </a:prstGeom>
          <a:noFill/>
          <a:ln w="9525">
            <a:noFill/>
            <a:miter lim="800000"/>
            <a:headEnd/>
            <a:tailEnd/>
          </a:ln>
        </p:spPr>
        <p:txBody>
          <a:bodyPr>
            <a:spAutoFit/>
          </a:bodyPr>
          <a:lstStyle/>
          <a:p>
            <a:pPr algn="ctr"/>
            <a:r>
              <a:rPr lang="pl-PL" sz="3200" b="1" dirty="0" smtClean="0">
                <a:latin typeface="Garamond" pitchFamily="18" charset="0"/>
                <a:ea typeface="Batang" pitchFamily="18" charset="-127"/>
              </a:rPr>
              <a:t>Krytyka przekładu</a:t>
            </a:r>
          </a:p>
          <a:p>
            <a:pPr algn="ctr"/>
            <a:endParaRPr lang="pl-PL" sz="2400" b="1" dirty="0" smtClean="0">
              <a:latin typeface="Garamond" pitchFamily="18" charset="0"/>
              <a:ea typeface="Batang" pitchFamily="18" charset="-127"/>
            </a:endParaRPr>
          </a:p>
          <a:p>
            <a:pPr algn="ctr"/>
            <a:r>
              <a:rPr lang="pl-PL" sz="2400" b="1" dirty="0" smtClean="0">
                <a:latin typeface="Garamond" pitchFamily="18" charset="0"/>
                <a:ea typeface="Batang" pitchFamily="18" charset="-127"/>
              </a:rPr>
              <a:t>Prezentacja III – Modele krytyki przekładu.</a:t>
            </a:r>
          </a:p>
          <a:p>
            <a:pPr algn="ctr"/>
            <a:r>
              <a:rPr lang="pl-PL" sz="2400" b="1" dirty="0" smtClean="0">
                <a:latin typeface="Garamond" pitchFamily="18" charset="0"/>
                <a:ea typeface="Batang" pitchFamily="18" charset="-127"/>
              </a:rPr>
              <a:t>Model porównawczy w ujęciu Petera </a:t>
            </a:r>
            <a:r>
              <a:rPr lang="pl-PL" sz="2400" b="1" dirty="0" err="1" smtClean="0">
                <a:latin typeface="Garamond" pitchFamily="18" charset="0"/>
                <a:ea typeface="Batang" pitchFamily="18" charset="-127"/>
              </a:rPr>
              <a:t>Newmarka</a:t>
            </a:r>
            <a:endParaRPr lang="pl-PL" sz="1400" dirty="0">
              <a:latin typeface="Calibri" pitchFamily="34" charset="0"/>
            </a:endParaRPr>
          </a:p>
        </p:txBody>
      </p:sp>
      <p:pic>
        <p:nvPicPr>
          <p:cNvPr id="2055" name="Obraz 1"/>
          <p:cNvPicPr>
            <a:picLocks noChangeAspect="1" noChangeArrowheads="1"/>
          </p:cNvPicPr>
          <p:nvPr/>
        </p:nvPicPr>
        <p:blipFill>
          <a:blip r:embed="rId2" cstate="print"/>
          <a:srcRect/>
          <a:stretch>
            <a:fillRect/>
          </a:stretch>
        </p:blipFill>
        <p:spPr bwMode="auto">
          <a:xfrm>
            <a:off x="3707904" y="404664"/>
            <a:ext cx="1581150" cy="650875"/>
          </a:xfrm>
          <a:prstGeom prst="rect">
            <a:avLst/>
          </a:prstGeom>
          <a:noFill/>
          <a:ln w="9525">
            <a:noFill/>
            <a:miter lim="800000"/>
            <a:headEnd/>
            <a:tailEnd/>
          </a:ln>
        </p:spPr>
      </p:pic>
      <p:sp>
        <p:nvSpPr>
          <p:cNvPr id="8" name="pole tekstowe 7"/>
          <p:cNvSpPr txBox="1"/>
          <p:nvPr/>
        </p:nvSpPr>
        <p:spPr>
          <a:xfrm>
            <a:off x="1043608" y="3645024"/>
            <a:ext cx="6768752" cy="2222147"/>
          </a:xfrm>
          <a:prstGeom prst="rect">
            <a:avLst/>
          </a:prstGeom>
          <a:noFill/>
        </p:spPr>
        <p:txBody>
          <a:bodyPr wrap="square" rtlCol="0">
            <a:spAutoFit/>
          </a:bodyPr>
          <a:lstStyle/>
          <a:p>
            <a:pPr lvl="0" algn="ctr">
              <a:spcBef>
                <a:spcPct val="20000"/>
              </a:spcBef>
            </a:pPr>
            <a:endParaRPr lang="pl-PL" sz="2200" dirty="0" smtClean="0">
              <a:solidFill>
                <a:prstClr val="black"/>
              </a:solidFill>
              <a:latin typeface="Garamond" pitchFamily="18" charset="0"/>
            </a:endParaRPr>
          </a:p>
          <a:p>
            <a:pPr lvl="0" algn="ctr">
              <a:spcBef>
                <a:spcPct val="20000"/>
              </a:spcBef>
            </a:pPr>
            <a:r>
              <a:rPr lang="pl-PL" sz="2200" dirty="0" err="1" smtClean="0">
                <a:solidFill>
                  <a:prstClr val="black"/>
                </a:solidFill>
                <a:latin typeface="Garamond" pitchFamily="18" charset="0"/>
              </a:rPr>
              <a:t>dr</a:t>
            </a:r>
            <a:r>
              <a:rPr lang="pl-PL" sz="2200" dirty="0" smtClean="0">
                <a:solidFill>
                  <a:prstClr val="black"/>
                </a:solidFill>
                <a:latin typeface="Garamond" pitchFamily="18" charset="0"/>
              </a:rPr>
              <a:t> hab. Ewa Rajewska, </a:t>
            </a:r>
            <a:r>
              <a:rPr lang="pl-PL" sz="2200" dirty="0" err="1" smtClean="0">
                <a:solidFill>
                  <a:prstClr val="black"/>
                </a:solidFill>
                <a:latin typeface="Garamond" pitchFamily="18" charset="0"/>
              </a:rPr>
              <a:t>prof</a:t>
            </a:r>
            <a:r>
              <a:rPr lang="pl-PL" sz="2200" dirty="0" smtClean="0">
                <a:solidFill>
                  <a:prstClr val="black"/>
                </a:solidFill>
                <a:latin typeface="Garamond" pitchFamily="18" charset="0"/>
              </a:rPr>
              <a:t>. UAM</a:t>
            </a:r>
          </a:p>
          <a:p>
            <a:pPr lvl="0" algn="ctr">
              <a:spcBef>
                <a:spcPct val="20000"/>
              </a:spcBef>
            </a:pPr>
            <a:r>
              <a:rPr lang="pl-PL" sz="1500" dirty="0" smtClean="0">
                <a:solidFill>
                  <a:prstClr val="black"/>
                </a:solidFill>
                <a:latin typeface="Garamond" pitchFamily="18" charset="0"/>
              </a:rPr>
              <a:t>Zakład Literatury XX w., Teorii Literatury i Sztuki Przekładu</a:t>
            </a:r>
          </a:p>
          <a:p>
            <a:pPr lvl="0" algn="ctr">
              <a:spcBef>
                <a:spcPct val="20000"/>
              </a:spcBef>
            </a:pPr>
            <a:r>
              <a:rPr lang="pl-PL" sz="1500" dirty="0" smtClean="0">
                <a:solidFill>
                  <a:prstClr val="black"/>
                </a:solidFill>
                <a:latin typeface="Garamond" pitchFamily="18" charset="0"/>
              </a:rPr>
              <a:t>Instytut Filologii Polskiej UAM w Poznaniu</a:t>
            </a:r>
          </a:p>
          <a:p>
            <a:pPr lvl="0" algn="ctr">
              <a:spcBef>
                <a:spcPct val="20000"/>
              </a:spcBef>
            </a:pPr>
            <a:endParaRPr lang="pl-PL" sz="1500" dirty="0" smtClean="0">
              <a:solidFill>
                <a:prstClr val="black"/>
              </a:solidFill>
              <a:latin typeface="Garamond" pitchFamily="18" charset="0"/>
            </a:endParaRPr>
          </a:p>
          <a:p>
            <a:pPr lvl="0" algn="ctr">
              <a:spcBef>
                <a:spcPct val="20000"/>
              </a:spcBef>
            </a:pPr>
            <a:r>
              <a:rPr lang="pl-PL" sz="1500" dirty="0" smtClean="0">
                <a:solidFill>
                  <a:prstClr val="black"/>
                </a:solidFill>
                <a:latin typeface="Garamond" pitchFamily="18" charset="0"/>
              </a:rPr>
              <a:t>E-mail: </a:t>
            </a:r>
            <a:r>
              <a:rPr lang="pl-PL" sz="1500" dirty="0" err="1" smtClean="0">
                <a:solidFill>
                  <a:prstClr val="black"/>
                </a:solidFill>
                <a:latin typeface="Garamond" pitchFamily="18" charset="0"/>
                <a:hlinkClick r:id="rId3"/>
              </a:rPr>
              <a:t>rajewska@amu.edu.pl</a:t>
            </a:r>
            <a:r>
              <a:rPr lang="pl-PL" sz="1500" dirty="0" smtClean="0">
                <a:solidFill>
                  <a:prstClr val="black"/>
                </a:solidFill>
                <a:latin typeface="Garamond" pitchFamily="18" charset="0"/>
              </a:rPr>
              <a:t>; tel. +48 601 69 55 22</a:t>
            </a:r>
          </a:p>
          <a:p>
            <a:endParaRPr lang="pl-PL" dirty="0"/>
          </a:p>
        </p:txBody>
      </p:sp>
      <p:pic>
        <p:nvPicPr>
          <p:cNvPr id="9" name="Obraz 8"/>
          <p:cNvPicPr/>
          <p:nvPr/>
        </p:nvPicPr>
        <p:blipFill>
          <a:blip r:embed="rId4" cstate="print">
            <a:extLst>
              <a:ext uri="{28A0092B-C50C-407E-A947-70E740481C1C}">
                <a14:useLocalDpi xmlns="" xmlns:wpc="http://schemas.microsoft.com/office/word/2010/wordprocessingCanvas" xmlns:cx="http://schemas.microsoft.com/office/drawing/2014/chartex" xmlns:cx1="http://schemas.microsoft.com/office/drawing/2015/9/8/chartex"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755576" y="404664"/>
            <a:ext cx="1506892" cy="612000"/>
          </a:xfrm>
          <a:prstGeom prst="rect">
            <a:avLst/>
          </a:prstGeom>
          <a:noFill/>
        </p:spPr>
      </p:pic>
      <p:pic>
        <p:nvPicPr>
          <p:cNvPr id="10" name="Obraz 9"/>
          <p:cNvPicPr/>
          <p:nvPr/>
        </p:nvPicPr>
        <p:blipFill>
          <a:blip r:embed="rId5" cstate="print">
            <a:extLst>
              <a:ext uri="{28A0092B-C50C-407E-A947-70E740481C1C}">
                <a14:useLocalDpi xmlns="" xmlns:wpc="http://schemas.microsoft.com/office/word/2010/wordprocessingCanvas" xmlns:cx="http://schemas.microsoft.com/office/drawing/2014/chartex" xmlns:cx1="http://schemas.microsoft.com/office/drawing/2015/9/8/chartex"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5940152" y="404664"/>
            <a:ext cx="2270760" cy="6096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11156"/>
          </a:xfrm>
        </p:spPr>
        <p:txBody>
          <a:bodyPr>
            <a:normAutofit/>
          </a:bodyPr>
          <a:lstStyle/>
          <a:p>
            <a:pPr algn="l"/>
            <a:r>
              <a:rPr lang="pl-PL" sz="1300" i="1" dirty="0" smtClean="0">
                <a:solidFill>
                  <a:prstClr val="black"/>
                </a:solidFill>
                <a:latin typeface="Garamond" pitchFamily="18" charset="0"/>
              </a:rPr>
              <a:t>III  MODELE KRYTYKI PRZEKŁADU</a:t>
            </a:r>
            <a:endParaRPr lang="pl-PL" dirty="0"/>
          </a:p>
        </p:txBody>
      </p:sp>
      <p:sp>
        <p:nvSpPr>
          <p:cNvPr id="3" name="Symbol zastępczy zawartości 2"/>
          <p:cNvSpPr>
            <a:spLocks noGrp="1"/>
          </p:cNvSpPr>
          <p:nvPr>
            <p:ph idx="1"/>
          </p:nvPr>
        </p:nvSpPr>
        <p:spPr>
          <a:xfrm>
            <a:off x="457200" y="785794"/>
            <a:ext cx="8229600" cy="5786478"/>
          </a:xfrm>
        </p:spPr>
        <p:txBody>
          <a:bodyPr>
            <a:normAutofit/>
          </a:bodyPr>
          <a:lstStyle/>
          <a:p>
            <a:pPr>
              <a:buNone/>
            </a:pPr>
            <a:r>
              <a:rPr lang="pl-PL" sz="1200" dirty="0" smtClean="0">
                <a:latin typeface="Garamond" pitchFamily="18" charset="0"/>
              </a:rPr>
              <a:t> </a:t>
            </a:r>
            <a:r>
              <a:rPr lang="pl-PL" sz="2400" dirty="0" smtClean="0">
                <a:latin typeface="Garamond" pitchFamily="18" charset="0"/>
              </a:rPr>
              <a:t>	</a:t>
            </a:r>
          </a:p>
          <a:p>
            <a:pPr algn="just">
              <a:lnSpc>
                <a:spcPts val="2100"/>
              </a:lnSpc>
              <a:buNone/>
            </a:pPr>
            <a:r>
              <a:rPr lang="pl-PL" sz="2400" b="1" dirty="0" smtClean="0">
                <a:latin typeface="Garamond" pitchFamily="18" charset="0"/>
              </a:rPr>
              <a:t>	</a:t>
            </a:r>
            <a:r>
              <a:rPr lang="en-US" sz="1900" b="1" cap="small" dirty="0" smtClean="0">
                <a:latin typeface="Garamond"/>
                <a:ea typeface="Calibri"/>
                <a:cs typeface="Times New Roman"/>
              </a:rPr>
              <a:t>Peter </a:t>
            </a:r>
            <a:r>
              <a:rPr lang="en-US" sz="1900" b="1" cap="small" dirty="0" err="1" smtClean="0">
                <a:latin typeface="Garamond"/>
                <a:ea typeface="Calibri"/>
                <a:cs typeface="Times New Roman"/>
              </a:rPr>
              <a:t>Newmark</a:t>
            </a:r>
            <a:r>
              <a:rPr lang="en-US" sz="1900" b="1" cap="small" dirty="0" smtClean="0">
                <a:latin typeface="Garamond"/>
                <a:ea typeface="Calibri"/>
                <a:cs typeface="Times New Roman"/>
              </a:rPr>
              <a:t>, </a:t>
            </a:r>
            <a:r>
              <a:rPr lang="en-US" sz="1900" b="1" i="1" cap="small" dirty="0" smtClean="0">
                <a:latin typeface="Garamond"/>
                <a:ea typeface="Calibri"/>
                <a:cs typeface="Times New Roman"/>
              </a:rPr>
              <a:t>Translation Criticism</a:t>
            </a:r>
            <a:r>
              <a:rPr lang="pl-PL" sz="1900" dirty="0" smtClean="0">
                <a:latin typeface="Garamond"/>
                <a:ea typeface="Calibri"/>
                <a:cs typeface="Times New Roman"/>
              </a:rPr>
              <a:t>, c.d.</a:t>
            </a:r>
          </a:p>
          <a:p>
            <a:pPr algn="just">
              <a:lnSpc>
                <a:spcPts val="2100"/>
              </a:lnSpc>
              <a:buNone/>
            </a:pPr>
            <a:endParaRPr lang="pl-PL" sz="1900" dirty="0" smtClean="0">
              <a:latin typeface="Garamond"/>
              <a:ea typeface="Calibri"/>
              <a:cs typeface="Times New Roman"/>
            </a:endParaRPr>
          </a:p>
          <a:p>
            <a:pPr algn="just">
              <a:lnSpc>
                <a:spcPts val="2100"/>
              </a:lnSpc>
              <a:buNone/>
            </a:pPr>
            <a:endParaRPr lang="pl-PL" sz="1900" dirty="0" smtClean="0">
              <a:latin typeface="Garamond"/>
              <a:ea typeface="Calibri"/>
              <a:cs typeface="Times New Roman"/>
            </a:endParaRPr>
          </a:p>
          <a:p>
            <a:pPr algn="just">
              <a:lnSpc>
                <a:spcPts val="2200"/>
              </a:lnSpc>
              <a:buNone/>
            </a:pPr>
            <a:r>
              <a:rPr lang="pl-PL" sz="1900" dirty="0" smtClean="0">
                <a:latin typeface="Garamond"/>
                <a:ea typeface="Calibri"/>
                <a:cs typeface="Times New Roman"/>
              </a:rPr>
              <a:t>	</a:t>
            </a:r>
            <a:r>
              <a:rPr lang="en-US" sz="1800" dirty="0" smtClean="0">
                <a:latin typeface="Garamond"/>
                <a:ea typeface="Calibri"/>
                <a:cs typeface="Times New Roman"/>
              </a:rPr>
              <a:t>2. TRANSLATOR’S PURPOSE</a:t>
            </a:r>
          </a:p>
          <a:p>
            <a:pPr algn="just">
              <a:lnSpc>
                <a:spcPts val="2200"/>
              </a:lnSpc>
              <a:buNone/>
            </a:pPr>
            <a:r>
              <a:rPr lang="pl-PL" sz="1800" dirty="0" smtClean="0">
                <a:latin typeface="Garamond"/>
                <a:ea typeface="Calibri"/>
                <a:cs typeface="Times New Roman"/>
              </a:rPr>
              <a:t>	</a:t>
            </a:r>
            <a:r>
              <a:rPr lang="en-US" sz="1800" dirty="0" smtClean="0">
                <a:latin typeface="Garamond"/>
                <a:ea typeface="Calibri"/>
                <a:cs typeface="Times New Roman"/>
              </a:rPr>
              <a:t>(= an attempt to see the text from the point of view of its translator)</a:t>
            </a:r>
          </a:p>
          <a:p>
            <a:pPr algn="just">
              <a:lnSpc>
                <a:spcPts val="2200"/>
              </a:lnSpc>
              <a:buNone/>
            </a:pPr>
            <a:r>
              <a:rPr lang="en-US" sz="1800" dirty="0" smtClean="0">
                <a:latin typeface="Garamond"/>
                <a:ea typeface="Calibri"/>
                <a:cs typeface="Times New Roman"/>
              </a:rPr>
              <a:t> </a:t>
            </a:r>
          </a:p>
          <a:p>
            <a:pPr algn="just">
              <a:lnSpc>
                <a:spcPts val="2200"/>
              </a:lnSpc>
              <a:buNone/>
            </a:pPr>
            <a:r>
              <a:rPr lang="en-US" sz="1800" dirty="0" smtClean="0">
                <a:latin typeface="Garamond"/>
                <a:ea typeface="Calibri"/>
                <a:cs typeface="Times New Roman"/>
              </a:rPr>
              <a:t> </a:t>
            </a:r>
            <a:r>
              <a:rPr lang="pl-PL" sz="1800" dirty="0" smtClean="0">
                <a:latin typeface="Garamond"/>
                <a:ea typeface="Calibri"/>
                <a:cs typeface="Times New Roman"/>
              </a:rPr>
              <a:t>	</a:t>
            </a:r>
            <a:r>
              <a:rPr lang="en-US" sz="1800" dirty="0" smtClean="0">
                <a:latin typeface="Garamond"/>
                <a:ea typeface="Calibri"/>
                <a:cs typeface="Times New Roman"/>
              </a:rPr>
              <a:t>“The translator may have decided to deliberately antiquate the narrative and/or</a:t>
            </a:r>
            <a:r>
              <a:rPr lang="pl-PL" sz="1800" dirty="0" smtClean="0">
                <a:latin typeface="Garamond"/>
                <a:ea typeface="Calibri"/>
                <a:cs typeface="Times New Roman"/>
              </a:rPr>
              <a:t/>
            </a:r>
            <a:br>
              <a:rPr lang="pl-PL" sz="1800" dirty="0" smtClean="0">
                <a:latin typeface="Garamond"/>
                <a:ea typeface="Calibri"/>
                <a:cs typeface="Times New Roman"/>
              </a:rPr>
            </a:br>
            <a:r>
              <a:rPr lang="en-US" sz="1800" dirty="0" smtClean="0">
                <a:latin typeface="Garamond"/>
                <a:ea typeface="Calibri"/>
                <a:cs typeface="Times New Roman"/>
              </a:rPr>
              <a:t>the dialogue of his version, […] to moderate the figurative language of the original</a:t>
            </a:r>
            <a:r>
              <a:rPr lang="pl-PL" sz="1800" dirty="0" smtClean="0">
                <a:latin typeface="Garamond"/>
                <a:ea typeface="Calibri"/>
                <a:cs typeface="Times New Roman"/>
              </a:rPr>
              <a:t/>
            </a:r>
            <a:br>
              <a:rPr lang="pl-PL" sz="1800" dirty="0" smtClean="0">
                <a:latin typeface="Garamond"/>
                <a:ea typeface="Calibri"/>
                <a:cs typeface="Times New Roman"/>
              </a:rPr>
            </a:br>
            <a:r>
              <a:rPr lang="en-US" sz="1800" dirty="0" smtClean="0">
                <a:latin typeface="Garamond"/>
                <a:ea typeface="Calibri"/>
                <a:cs typeface="Times New Roman"/>
              </a:rPr>
              <a:t>or to «liven up» simple sentences with colloquial and idiomatic phrases.”</a:t>
            </a:r>
          </a:p>
          <a:p>
            <a:pPr algn="just">
              <a:lnSpc>
                <a:spcPts val="2200"/>
              </a:lnSpc>
              <a:buNone/>
            </a:pPr>
            <a:r>
              <a:rPr lang="en-US" sz="1800" dirty="0" smtClean="0">
                <a:latin typeface="Garamond"/>
                <a:ea typeface="Calibri"/>
                <a:cs typeface="Times New Roman"/>
              </a:rPr>
              <a:t> </a:t>
            </a:r>
          </a:p>
          <a:p>
            <a:pPr algn="just">
              <a:lnSpc>
                <a:spcPts val="2200"/>
              </a:lnSpc>
              <a:buNone/>
            </a:pPr>
            <a:r>
              <a:rPr lang="pl-PL" sz="1800" dirty="0" smtClean="0">
                <a:latin typeface="Garamond"/>
                <a:ea typeface="Calibri"/>
                <a:cs typeface="Times New Roman"/>
              </a:rPr>
              <a:t>	</a:t>
            </a:r>
            <a:r>
              <a:rPr lang="en-US" sz="1800" dirty="0" smtClean="0">
                <a:latin typeface="Garamond"/>
                <a:ea typeface="Calibri"/>
                <a:cs typeface="Times New Roman"/>
              </a:rPr>
              <a:t>“Normally all translations are under-translations, less particularized than the original, notably in its descriptive passages […] rather than its dramatic, and in its mental rather than its physical passages; you have to establish whether the translator has attempted to counteract by over-translating, resulting usually in a text somewhat longer than</a:t>
            </a:r>
            <a:r>
              <a:rPr lang="pl-PL" sz="1800" dirty="0" smtClean="0">
                <a:latin typeface="Garamond"/>
                <a:ea typeface="Calibri"/>
                <a:cs typeface="Times New Roman"/>
              </a:rPr>
              <a:t/>
            </a:r>
            <a:br>
              <a:rPr lang="pl-PL" sz="1800" dirty="0" smtClean="0">
                <a:latin typeface="Garamond"/>
                <a:ea typeface="Calibri"/>
                <a:cs typeface="Times New Roman"/>
              </a:rPr>
            </a:br>
            <a:r>
              <a:rPr lang="en-US" sz="1800" dirty="0" smtClean="0">
                <a:latin typeface="Garamond"/>
                <a:ea typeface="Calibri"/>
                <a:cs typeface="Times New Roman"/>
              </a:rPr>
              <a:t>the original.”</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11156"/>
          </a:xfrm>
        </p:spPr>
        <p:txBody>
          <a:bodyPr>
            <a:normAutofit/>
          </a:bodyPr>
          <a:lstStyle/>
          <a:p>
            <a:pPr algn="l"/>
            <a:r>
              <a:rPr lang="pl-PL" sz="1300" i="1" dirty="0" smtClean="0">
                <a:solidFill>
                  <a:prstClr val="black"/>
                </a:solidFill>
                <a:latin typeface="Garamond" pitchFamily="18" charset="0"/>
              </a:rPr>
              <a:t>III  MODELE KRYTYKI PRZEKŁADU</a:t>
            </a:r>
            <a:endParaRPr lang="pl-PL" dirty="0"/>
          </a:p>
        </p:txBody>
      </p:sp>
      <p:sp>
        <p:nvSpPr>
          <p:cNvPr id="3" name="Symbol zastępczy zawartości 2"/>
          <p:cNvSpPr>
            <a:spLocks noGrp="1"/>
          </p:cNvSpPr>
          <p:nvPr>
            <p:ph idx="1"/>
          </p:nvPr>
        </p:nvSpPr>
        <p:spPr>
          <a:xfrm>
            <a:off x="457200" y="785794"/>
            <a:ext cx="8229600" cy="5786478"/>
          </a:xfrm>
        </p:spPr>
        <p:txBody>
          <a:bodyPr>
            <a:normAutofit/>
          </a:bodyPr>
          <a:lstStyle/>
          <a:p>
            <a:pPr>
              <a:buNone/>
            </a:pPr>
            <a:r>
              <a:rPr lang="pl-PL" sz="1200" dirty="0" smtClean="0">
                <a:latin typeface="Garamond" pitchFamily="18" charset="0"/>
              </a:rPr>
              <a:t> </a:t>
            </a:r>
            <a:r>
              <a:rPr lang="pl-PL" sz="2400" dirty="0" smtClean="0">
                <a:latin typeface="Garamond" pitchFamily="18" charset="0"/>
              </a:rPr>
              <a:t>	</a:t>
            </a:r>
          </a:p>
          <a:p>
            <a:pPr algn="just">
              <a:lnSpc>
                <a:spcPts val="2100"/>
              </a:lnSpc>
              <a:buNone/>
            </a:pPr>
            <a:r>
              <a:rPr lang="pl-PL" sz="2400" b="1" dirty="0" smtClean="0">
                <a:latin typeface="Garamond" pitchFamily="18" charset="0"/>
              </a:rPr>
              <a:t>	</a:t>
            </a:r>
            <a:r>
              <a:rPr lang="en-US" sz="1900" b="1" cap="small" dirty="0" smtClean="0">
                <a:latin typeface="Garamond"/>
                <a:ea typeface="Calibri"/>
                <a:cs typeface="Times New Roman"/>
              </a:rPr>
              <a:t>Peter </a:t>
            </a:r>
            <a:r>
              <a:rPr lang="en-US" sz="1900" b="1" cap="small" dirty="0" err="1" smtClean="0">
                <a:latin typeface="Garamond"/>
                <a:ea typeface="Calibri"/>
                <a:cs typeface="Times New Roman"/>
              </a:rPr>
              <a:t>Newmark</a:t>
            </a:r>
            <a:r>
              <a:rPr lang="en-US" sz="1900" b="1" cap="small" dirty="0" smtClean="0">
                <a:latin typeface="Garamond"/>
                <a:ea typeface="Calibri"/>
                <a:cs typeface="Times New Roman"/>
              </a:rPr>
              <a:t>, </a:t>
            </a:r>
            <a:r>
              <a:rPr lang="en-US" sz="1900" b="1" i="1" cap="small" dirty="0" smtClean="0">
                <a:latin typeface="Garamond"/>
                <a:ea typeface="Calibri"/>
                <a:cs typeface="Times New Roman"/>
              </a:rPr>
              <a:t>Translation Criticism</a:t>
            </a:r>
            <a:r>
              <a:rPr lang="pl-PL" sz="1900" dirty="0" smtClean="0">
                <a:latin typeface="Garamond"/>
                <a:ea typeface="Calibri"/>
                <a:cs typeface="Times New Roman"/>
              </a:rPr>
              <a:t>, c.d.</a:t>
            </a:r>
          </a:p>
          <a:p>
            <a:pPr algn="just">
              <a:lnSpc>
                <a:spcPts val="2100"/>
              </a:lnSpc>
              <a:buNone/>
            </a:pPr>
            <a:endParaRPr lang="pl-PL" sz="1900" dirty="0" smtClean="0">
              <a:latin typeface="Garamond"/>
              <a:ea typeface="Calibri"/>
              <a:cs typeface="Times New Roman"/>
            </a:endParaRPr>
          </a:p>
          <a:p>
            <a:pPr algn="just">
              <a:lnSpc>
                <a:spcPts val="2100"/>
              </a:lnSpc>
              <a:buNone/>
            </a:pPr>
            <a:endParaRPr lang="pl-PL" sz="1900" dirty="0" smtClean="0">
              <a:latin typeface="Garamond"/>
              <a:ea typeface="Calibri"/>
              <a:cs typeface="Times New Roman"/>
            </a:endParaRPr>
          </a:p>
          <a:p>
            <a:pPr algn="just">
              <a:lnSpc>
                <a:spcPts val="2200"/>
              </a:lnSpc>
              <a:buNone/>
            </a:pPr>
            <a:r>
              <a:rPr lang="pl-PL" sz="1900" dirty="0" smtClean="0">
                <a:latin typeface="Garamond"/>
                <a:ea typeface="Calibri"/>
                <a:cs typeface="Times New Roman"/>
              </a:rPr>
              <a:t>	</a:t>
            </a:r>
            <a:r>
              <a:rPr lang="en-US" sz="1800" dirty="0" smtClean="0">
                <a:latin typeface="Garamond"/>
                <a:ea typeface="Calibri"/>
                <a:cs typeface="Times New Roman"/>
              </a:rPr>
              <a:t>2. TRANSLATOR’S PURPOSE</a:t>
            </a:r>
            <a:r>
              <a:rPr lang="pl-PL" sz="1800" dirty="0" smtClean="0">
                <a:latin typeface="Garamond"/>
                <a:ea typeface="Calibri"/>
                <a:cs typeface="Times New Roman"/>
              </a:rPr>
              <a:t> c.d.</a:t>
            </a:r>
            <a:endParaRPr lang="en-US" sz="1800" dirty="0" smtClean="0">
              <a:latin typeface="Garamond"/>
              <a:ea typeface="Calibri"/>
              <a:cs typeface="Times New Roman"/>
            </a:endParaRPr>
          </a:p>
          <a:p>
            <a:pPr algn="just">
              <a:lnSpc>
                <a:spcPts val="2200"/>
              </a:lnSpc>
              <a:buNone/>
            </a:pPr>
            <a:r>
              <a:rPr lang="pl-PL" sz="1800" dirty="0" smtClean="0">
                <a:latin typeface="Garamond"/>
                <a:ea typeface="Calibri"/>
                <a:cs typeface="Times New Roman"/>
              </a:rPr>
              <a:t>	</a:t>
            </a:r>
          </a:p>
          <a:p>
            <a:pPr algn="just">
              <a:lnSpc>
                <a:spcPts val="2200"/>
              </a:lnSpc>
              <a:buNone/>
            </a:pPr>
            <a:r>
              <a:rPr lang="pl-PL" sz="1800" dirty="0" smtClean="0">
                <a:latin typeface="Garamond"/>
                <a:ea typeface="Calibri"/>
                <a:cs typeface="Times New Roman"/>
              </a:rPr>
              <a:t>	</a:t>
            </a:r>
            <a:r>
              <a:rPr lang="en-US" sz="1800" dirty="0" smtClean="0">
                <a:latin typeface="Garamond"/>
                <a:ea typeface="Calibri"/>
                <a:cs typeface="Times New Roman"/>
              </a:rPr>
              <a:t>“In interpreting the translator’s intention and procedures, you are here not </a:t>
            </a:r>
            <a:r>
              <a:rPr lang="en-US" sz="1800" dirty="0" err="1" smtClean="0">
                <a:latin typeface="Garamond"/>
                <a:ea typeface="Calibri"/>
                <a:cs typeface="Times New Roman"/>
              </a:rPr>
              <a:t>criticising</a:t>
            </a:r>
            <a:r>
              <a:rPr lang="en-US" sz="1800" dirty="0" smtClean="0">
                <a:latin typeface="Garamond"/>
                <a:ea typeface="Calibri"/>
                <a:cs typeface="Times New Roman"/>
              </a:rPr>
              <a:t> them but attempting to understand why he has used these procedures. It is all too easy for a reviewer to pounce on a translation’s howlers, listing them one after another, triumphantly discovering faux </a:t>
            </a:r>
            <a:r>
              <a:rPr lang="en-US" sz="1800" dirty="0" err="1" smtClean="0">
                <a:latin typeface="Garamond"/>
                <a:ea typeface="Calibri"/>
                <a:cs typeface="Times New Roman"/>
              </a:rPr>
              <a:t>amis</a:t>
            </a:r>
            <a:r>
              <a:rPr lang="en-US" sz="1800" dirty="0" smtClean="0">
                <a:latin typeface="Garamond"/>
                <a:ea typeface="Calibri"/>
                <a:cs typeface="Times New Roman"/>
              </a:rPr>
              <a:t>, wayward and stretched synonyms, stiff and old-fashioned structures, which, in some situations, may be perfectly natural, […] anachronistic colloquialisms, literal translations of stock metaphors, and to ignore</a:t>
            </a:r>
            <a:r>
              <a:rPr lang="pl-PL" sz="1800" dirty="0" smtClean="0">
                <a:latin typeface="Garamond"/>
                <a:ea typeface="Calibri"/>
                <a:cs typeface="Times New Roman"/>
              </a:rPr>
              <a:t/>
            </a:r>
            <a:br>
              <a:rPr lang="pl-PL" sz="1800" dirty="0" smtClean="0">
                <a:latin typeface="Garamond"/>
                <a:ea typeface="Calibri"/>
                <a:cs typeface="Times New Roman"/>
              </a:rPr>
            </a:br>
            <a:r>
              <a:rPr lang="en-US" sz="1800" dirty="0" smtClean="0">
                <a:latin typeface="Garamond"/>
                <a:ea typeface="Calibri"/>
                <a:cs typeface="Times New Roman"/>
              </a:rPr>
              <a:t>the fact that translators are vulnerable, that good translations can and do tolerate</a:t>
            </a:r>
            <a:r>
              <a:rPr lang="pl-PL" sz="1800" dirty="0" smtClean="0">
                <a:latin typeface="Garamond"/>
                <a:ea typeface="Calibri"/>
                <a:cs typeface="Times New Roman"/>
              </a:rPr>
              <a:t/>
            </a:r>
            <a:br>
              <a:rPr lang="pl-PL" sz="1800" dirty="0" smtClean="0">
                <a:latin typeface="Garamond"/>
                <a:ea typeface="Calibri"/>
                <a:cs typeface="Times New Roman"/>
              </a:rPr>
            </a:br>
            <a:r>
              <a:rPr lang="en-US" sz="1800" dirty="0" smtClean="0">
                <a:latin typeface="Garamond"/>
                <a:ea typeface="Calibri"/>
                <a:cs typeface="Times New Roman"/>
              </a:rPr>
              <a:t>a number of errors […].</a:t>
            </a:r>
          </a:p>
          <a:p>
            <a:pPr algn="just">
              <a:lnSpc>
                <a:spcPts val="2200"/>
              </a:lnSpc>
              <a:buNone/>
            </a:pPr>
            <a:r>
              <a:rPr lang="pl-PL" sz="1800" dirty="0" smtClean="0">
                <a:latin typeface="Garamond"/>
                <a:ea typeface="Calibri"/>
                <a:cs typeface="Times New Roman"/>
              </a:rPr>
              <a:t>	</a:t>
            </a:r>
            <a:r>
              <a:rPr lang="en-US" sz="1800" dirty="0" smtClean="0">
                <a:latin typeface="Garamond"/>
                <a:ea typeface="Calibri"/>
                <a:cs typeface="Times New Roman"/>
              </a:rPr>
              <a:t>In any event, here you </a:t>
            </a:r>
            <a:r>
              <a:rPr lang="en-US" sz="1800" dirty="0" err="1" smtClean="0">
                <a:latin typeface="Garamond"/>
                <a:ea typeface="Calibri"/>
                <a:cs typeface="Times New Roman"/>
              </a:rPr>
              <a:t>emphatise</a:t>
            </a:r>
            <a:r>
              <a:rPr lang="en-US" sz="1800" dirty="0" smtClean="0">
                <a:latin typeface="Garamond"/>
                <a:ea typeface="Calibri"/>
                <a:cs typeface="Times New Roman"/>
              </a:rPr>
              <a:t> with the translator, and you distinguish between incompetence (inadequate knowledge of SL and/or topic) and a translation method which may be too idiomatic or too academic for your own tastes but which appears consistent.”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11156"/>
          </a:xfrm>
        </p:spPr>
        <p:txBody>
          <a:bodyPr>
            <a:normAutofit/>
          </a:bodyPr>
          <a:lstStyle/>
          <a:p>
            <a:pPr algn="l"/>
            <a:r>
              <a:rPr lang="pl-PL" sz="1300" i="1" dirty="0" smtClean="0">
                <a:solidFill>
                  <a:prstClr val="black"/>
                </a:solidFill>
                <a:latin typeface="Garamond" pitchFamily="18" charset="0"/>
              </a:rPr>
              <a:t>III  MODELE KRYTYKI PRZEKŁADU</a:t>
            </a:r>
            <a:endParaRPr lang="pl-PL" dirty="0"/>
          </a:p>
        </p:txBody>
      </p:sp>
      <p:sp>
        <p:nvSpPr>
          <p:cNvPr id="3" name="Symbol zastępczy zawartości 2"/>
          <p:cNvSpPr>
            <a:spLocks noGrp="1"/>
          </p:cNvSpPr>
          <p:nvPr>
            <p:ph idx="1"/>
          </p:nvPr>
        </p:nvSpPr>
        <p:spPr>
          <a:xfrm>
            <a:off x="457200" y="785794"/>
            <a:ext cx="8229600" cy="5786478"/>
          </a:xfrm>
        </p:spPr>
        <p:txBody>
          <a:bodyPr>
            <a:normAutofit/>
          </a:bodyPr>
          <a:lstStyle/>
          <a:p>
            <a:pPr>
              <a:buNone/>
            </a:pPr>
            <a:r>
              <a:rPr lang="pl-PL" sz="1200" dirty="0" smtClean="0">
                <a:latin typeface="Garamond" pitchFamily="18" charset="0"/>
              </a:rPr>
              <a:t> </a:t>
            </a:r>
            <a:r>
              <a:rPr lang="pl-PL" sz="2400" dirty="0" smtClean="0">
                <a:latin typeface="Garamond" pitchFamily="18" charset="0"/>
              </a:rPr>
              <a:t>	</a:t>
            </a:r>
          </a:p>
          <a:p>
            <a:pPr algn="just">
              <a:lnSpc>
                <a:spcPts val="2100"/>
              </a:lnSpc>
              <a:buNone/>
            </a:pPr>
            <a:r>
              <a:rPr lang="pl-PL" sz="2400" b="1" dirty="0" smtClean="0">
                <a:latin typeface="Garamond" pitchFamily="18" charset="0"/>
              </a:rPr>
              <a:t>	</a:t>
            </a:r>
            <a:r>
              <a:rPr lang="en-US" sz="1900" b="1" cap="small" dirty="0" smtClean="0">
                <a:latin typeface="Garamond"/>
                <a:ea typeface="Calibri"/>
                <a:cs typeface="Times New Roman"/>
              </a:rPr>
              <a:t>Peter </a:t>
            </a:r>
            <a:r>
              <a:rPr lang="en-US" sz="1900" b="1" cap="small" dirty="0" err="1" smtClean="0">
                <a:latin typeface="Garamond"/>
                <a:ea typeface="Calibri"/>
                <a:cs typeface="Times New Roman"/>
              </a:rPr>
              <a:t>Newmark</a:t>
            </a:r>
            <a:r>
              <a:rPr lang="en-US" sz="1900" b="1" cap="small" dirty="0" smtClean="0">
                <a:latin typeface="Garamond"/>
                <a:ea typeface="Calibri"/>
                <a:cs typeface="Times New Roman"/>
              </a:rPr>
              <a:t>, </a:t>
            </a:r>
            <a:r>
              <a:rPr lang="en-US" sz="1900" b="1" i="1" cap="small" dirty="0" smtClean="0">
                <a:latin typeface="Garamond"/>
                <a:ea typeface="Calibri"/>
                <a:cs typeface="Times New Roman"/>
              </a:rPr>
              <a:t>Translation Criticism</a:t>
            </a:r>
            <a:r>
              <a:rPr lang="pl-PL" sz="1900" dirty="0" smtClean="0">
                <a:latin typeface="Garamond"/>
                <a:ea typeface="Calibri"/>
                <a:cs typeface="Times New Roman"/>
              </a:rPr>
              <a:t>, c.d.</a:t>
            </a:r>
          </a:p>
          <a:p>
            <a:pPr algn="just">
              <a:lnSpc>
                <a:spcPts val="2100"/>
              </a:lnSpc>
              <a:buNone/>
            </a:pPr>
            <a:endParaRPr lang="pl-PL" sz="1900" dirty="0" smtClean="0">
              <a:latin typeface="Garamond"/>
              <a:ea typeface="Calibri"/>
              <a:cs typeface="Times New Roman"/>
            </a:endParaRPr>
          </a:p>
          <a:p>
            <a:pPr algn="just">
              <a:lnSpc>
                <a:spcPts val="2100"/>
              </a:lnSpc>
              <a:buNone/>
            </a:pPr>
            <a:endParaRPr lang="pl-PL" sz="1900" dirty="0" smtClean="0">
              <a:latin typeface="Garamond"/>
              <a:ea typeface="Calibri"/>
              <a:cs typeface="Times New Roman"/>
            </a:endParaRPr>
          </a:p>
          <a:p>
            <a:pPr algn="just">
              <a:lnSpc>
                <a:spcPts val="2200"/>
              </a:lnSpc>
              <a:buNone/>
            </a:pPr>
            <a:r>
              <a:rPr lang="pl-PL" sz="1900" dirty="0" smtClean="0">
                <a:latin typeface="Garamond"/>
                <a:ea typeface="Calibri"/>
                <a:cs typeface="Times New Roman"/>
              </a:rPr>
              <a:t>	</a:t>
            </a:r>
            <a:r>
              <a:rPr lang="en-US" sz="1800" dirty="0" smtClean="0">
                <a:latin typeface="Garamond"/>
                <a:ea typeface="Calibri"/>
                <a:cs typeface="Times New Roman"/>
              </a:rPr>
              <a:t>3. COMPARING THE TRANSLATION WITH THE ORIGINAL</a:t>
            </a:r>
          </a:p>
          <a:p>
            <a:pPr algn="just">
              <a:lnSpc>
                <a:spcPts val="2200"/>
              </a:lnSpc>
              <a:buNone/>
            </a:pPr>
            <a:r>
              <a:rPr lang="pl-PL" sz="1800" dirty="0" smtClean="0">
                <a:latin typeface="Garamond"/>
                <a:ea typeface="Calibri"/>
                <a:cs typeface="Times New Roman"/>
              </a:rPr>
              <a:t>	</a:t>
            </a:r>
            <a:r>
              <a:rPr lang="en-US" sz="1800" dirty="0" smtClean="0">
                <a:latin typeface="Garamond"/>
                <a:ea typeface="Calibri"/>
                <a:cs typeface="Times New Roman"/>
              </a:rPr>
              <a:t>(= “the heart of the critique”)</a:t>
            </a:r>
          </a:p>
          <a:p>
            <a:pPr algn="just">
              <a:lnSpc>
                <a:spcPts val="2200"/>
              </a:lnSpc>
              <a:buNone/>
            </a:pPr>
            <a:r>
              <a:rPr lang="en-US" sz="1800" dirty="0" smtClean="0">
                <a:latin typeface="Garamond"/>
                <a:ea typeface="Calibri"/>
                <a:cs typeface="Times New Roman"/>
              </a:rPr>
              <a:t> </a:t>
            </a:r>
          </a:p>
          <a:p>
            <a:pPr algn="just">
              <a:lnSpc>
                <a:spcPts val="2200"/>
              </a:lnSpc>
              <a:buNone/>
            </a:pPr>
            <a:r>
              <a:rPr lang="pl-PL" sz="1800" dirty="0" smtClean="0">
                <a:latin typeface="Garamond"/>
                <a:ea typeface="Calibri"/>
                <a:cs typeface="Times New Roman"/>
              </a:rPr>
              <a:t>	</a:t>
            </a:r>
            <a:r>
              <a:rPr lang="en-US" sz="1800" dirty="0" smtClean="0">
                <a:latin typeface="Garamond"/>
                <a:ea typeface="Calibri"/>
                <a:cs typeface="Times New Roman"/>
              </a:rPr>
              <a:t>How the translator has solved the particular problems of the SL texts?</a:t>
            </a:r>
          </a:p>
          <a:p>
            <a:pPr algn="just">
              <a:lnSpc>
                <a:spcPts val="2200"/>
              </a:lnSpc>
              <a:buNone/>
            </a:pPr>
            <a:r>
              <a:rPr lang="pl-PL" sz="1800" dirty="0" smtClean="0">
                <a:latin typeface="Garamond"/>
                <a:ea typeface="Calibri"/>
                <a:cs typeface="Times New Roman"/>
              </a:rPr>
              <a:t>	</a:t>
            </a:r>
            <a:r>
              <a:rPr lang="en-US" sz="1800" dirty="0" smtClean="0">
                <a:latin typeface="Garamond"/>
                <a:ea typeface="Calibri"/>
                <a:cs typeface="Times New Roman"/>
              </a:rPr>
              <a:t>The title, the structure, including the paragraphing and sentence connectives; shifts; metaphors; cultural words; </a:t>
            </a:r>
            <a:r>
              <a:rPr lang="en-US" sz="1800" dirty="0" err="1" smtClean="0">
                <a:latin typeface="Garamond"/>
                <a:ea typeface="Calibri"/>
                <a:cs typeface="Times New Roman"/>
              </a:rPr>
              <a:t>translationese</a:t>
            </a:r>
            <a:r>
              <a:rPr lang="en-US" sz="1800" dirty="0" smtClean="0">
                <a:latin typeface="Garamond"/>
                <a:ea typeface="Calibri"/>
                <a:cs typeface="Times New Roman"/>
              </a:rPr>
              <a:t>; proper names; neologisms, ‘untranslatable’ words; ambiguity; level of language; meta-language; puns; sound-effect</a:t>
            </a:r>
            <a:r>
              <a:rPr lang="pl-PL" sz="1800" dirty="0" smtClean="0">
                <a:latin typeface="Garamond"/>
                <a:ea typeface="Calibri"/>
                <a:cs typeface="Times New Roman"/>
              </a:rPr>
              <a:t>s</a:t>
            </a:r>
            <a:r>
              <a:rPr lang="en-US" sz="1800" dirty="0" smtClean="0">
                <a:latin typeface="Garamond"/>
                <a:ea typeface="Calibri"/>
                <a:cs typeface="Times New Roman"/>
              </a:rPr>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11156"/>
          </a:xfrm>
        </p:spPr>
        <p:txBody>
          <a:bodyPr>
            <a:normAutofit/>
          </a:bodyPr>
          <a:lstStyle/>
          <a:p>
            <a:pPr algn="l"/>
            <a:r>
              <a:rPr lang="pl-PL" sz="1300" i="1" dirty="0" smtClean="0">
                <a:solidFill>
                  <a:prstClr val="black"/>
                </a:solidFill>
                <a:latin typeface="Garamond" pitchFamily="18" charset="0"/>
              </a:rPr>
              <a:t>III  MODELE KRYTYKI PRZEKŁADU</a:t>
            </a:r>
            <a:endParaRPr lang="pl-PL" dirty="0"/>
          </a:p>
        </p:txBody>
      </p:sp>
      <p:sp>
        <p:nvSpPr>
          <p:cNvPr id="3" name="Symbol zastępczy zawartości 2"/>
          <p:cNvSpPr>
            <a:spLocks noGrp="1"/>
          </p:cNvSpPr>
          <p:nvPr>
            <p:ph idx="1"/>
          </p:nvPr>
        </p:nvSpPr>
        <p:spPr>
          <a:xfrm>
            <a:off x="457200" y="785794"/>
            <a:ext cx="8229600" cy="5786478"/>
          </a:xfrm>
        </p:spPr>
        <p:txBody>
          <a:bodyPr>
            <a:normAutofit/>
          </a:bodyPr>
          <a:lstStyle/>
          <a:p>
            <a:pPr>
              <a:buNone/>
            </a:pPr>
            <a:r>
              <a:rPr lang="pl-PL" sz="1200" dirty="0" smtClean="0">
                <a:latin typeface="Garamond" pitchFamily="18" charset="0"/>
              </a:rPr>
              <a:t> </a:t>
            </a:r>
            <a:r>
              <a:rPr lang="pl-PL" sz="2400" dirty="0" smtClean="0">
                <a:latin typeface="Garamond" pitchFamily="18" charset="0"/>
              </a:rPr>
              <a:t>	</a:t>
            </a:r>
          </a:p>
          <a:p>
            <a:pPr algn="just">
              <a:lnSpc>
                <a:spcPts val="2100"/>
              </a:lnSpc>
              <a:buNone/>
            </a:pPr>
            <a:r>
              <a:rPr lang="pl-PL" sz="2400" b="1" dirty="0" smtClean="0">
                <a:latin typeface="Garamond" pitchFamily="18" charset="0"/>
              </a:rPr>
              <a:t>	</a:t>
            </a:r>
            <a:r>
              <a:rPr lang="en-US" sz="1900" b="1" cap="small" dirty="0" smtClean="0">
                <a:latin typeface="Garamond"/>
                <a:ea typeface="Calibri"/>
                <a:cs typeface="Times New Roman"/>
              </a:rPr>
              <a:t>Peter </a:t>
            </a:r>
            <a:r>
              <a:rPr lang="en-US" sz="1900" b="1" cap="small" dirty="0" err="1" smtClean="0">
                <a:latin typeface="Garamond"/>
                <a:ea typeface="Calibri"/>
                <a:cs typeface="Times New Roman"/>
              </a:rPr>
              <a:t>Newmark</a:t>
            </a:r>
            <a:r>
              <a:rPr lang="en-US" sz="1900" b="1" cap="small" dirty="0" smtClean="0">
                <a:latin typeface="Garamond"/>
                <a:ea typeface="Calibri"/>
                <a:cs typeface="Times New Roman"/>
              </a:rPr>
              <a:t>, </a:t>
            </a:r>
            <a:r>
              <a:rPr lang="en-US" sz="1900" b="1" i="1" cap="small" dirty="0" smtClean="0">
                <a:latin typeface="Garamond"/>
                <a:ea typeface="Calibri"/>
                <a:cs typeface="Times New Roman"/>
              </a:rPr>
              <a:t>Translation Criticism</a:t>
            </a:r>
            <a:r>
              <a:rPr lang="pl-PL" sz="1900" dirty="0" smtClean="0">
                <a:latin typeface="Garamond"/>
                <a:ea typeface="Calibri"/>
                <a:cs typeface="Times New Roman"/>
              </a:rPr>
              <a:t>, c.d.</a:t>
            </a:r>
          </a:p>
          <a:p>
            <a:pPr algn="just">
              <a:lnSpc>
                <a:spcPts val="2100"/>
              </a:lnSpc>
              <a:buNone/>
            </a:pPr>
            <a:endParaRPr lang="pl-PL" sz="1900" dirty="0" smtClean="0">
              <a:latin typeface="Garamond"/>
              <a:ea typeface="Calibri"/>
              <a:cs typeface="Times New Roman"/>
            </a:endParaRPr>
          </a:p>
          <a:p>
            <a:pPr algn="just">
              <a:lnSpc>
                <a:spcPts val="2100"/>
              </a:lnSpc>
              <a:buNone/>
            </a:pPr>
            <a:endParaRPr lang="pl-PL" sz="1900" dirty="0" smtClean="0">
              <a:latin typeface="Garamond"/>
              <a:ea typeface="Calibri"/>
              <a:cs typeface="Times New Roman"/>
            </a:endParaRPr>
          </a:p>
          <a:p>
            <a:pPr algn="just">
              <a:lnSpc>
                <a:spcPts val="2200"/>
              </a:lnSpc>
              <a:buNone/>
            </a:pPr>
            <a:r>
              <a:rPr lang="pl-PL" sz="1900" dirty="0" smtClean="0">
                <a:latin typeface="Garamond"/>
                <a:ea typeface="Calibri"/>
                <a:cs typeface="Times New Roman"/>
              </a:rPr>
              <a:t>	</a:t>
            </a:r>
            <a:r>
              <a:rPr lang="en-US" sz="1800" dirty="0" smtClean="0">
                <a:latin typeface="Garamond"/>
                <a:ea typeface="Calibri"/>
                <a:cs typeface="Times New Roman"/>
              </a:rPr>
              <a:t>4. EVALUATION OF THE TRANSLATION</a:t>
            </a:r>
          </a:p>
          <a:p>
            <a:pPr algn="just">
              <a:lnSpc>
                <a:spcPts val="2200"/>
              </a:lnSpc>
              <a:buNone/>
            </a:pPr>
            <a:r>
              <a:rPr lang="en-US" sz="1800" dirty="0" smtClean="0">
                <a:latin typeface="Garamond"/>
                <a:ea typeface="Calibri"/>
                <a:cs typeface="Times New Roman"/>
              </a:rPr>
              <a:t> </a:t>
            </a:r>
          </a:p>
          <a:p>
            <a:pPr algn="just">
              <a:lnSpc>
                <a:spcPts val="2200"/>
              </a:lnSpc>
              <a:buNone/>
            </a:pPr>
            <a:r>
              <a:rPr lang="pl-PL" sz="1800" dirty="0" smtClean="0">
                <a:latin typeface="Garamond"/>
                <a:ea typeface="Calibri"/>
                <a:cs typeface="Times New Roman"/>
              </a:rPr>
              <a:t>	</a:t>
            </a:r>
            <a:r>
              <a:rPr lang="en-US" sz="1800" dirty="0" smtClean="0">
                <a:latin typeface="Garamond"/>
                <a:ea typeface="Calibri"/>
                <a:cs typeface="Times New Roman"/>
              </a:rPr>
              <a:t>“You have to avoid </a:t>
            </a:r>
            <a:r>
              <a:rPr lang="en-US" sz="1800" dirty="0" err="1" smtClean="0">
                <a:latin typeface="Garamond"/>
                <a:ea typeface="Calibri"/>
                <a:cs typeface="Times New Roman"/>
              </a:rPr>
              <a:t>criticising</a:t>
            </a:r>
            <a:r>
              <a:rPr lang="en-US" sz="1800" dirty="0" smtClean="0">
                <a:latin typeface="Garamond"/>
                <a:ea typeface="Calibri"/>
                <a:cs typeface="Times New Roman"/>
              </a:rPr>
              <a:t> the translator for ignoring translation principles that were not established nor even </a:t>
            </a:r>
            <a:r>
              <a:rPr lang="en-US" sz="1800" dirty="0" smtClean="0">
                <a:latin typeface="Garamond"/>
                <a:ea typeface="Calibri"/>
                <a:cs typeface="Times New Roman"/>
              </a:rPr>
              <a:t>imagine</a:t>
            </a:r>
            <a:r>
              <a:rPr lang="pl-PL" sz="1800" smtClean="0">
                <a:latin typeface="Garamond"/>
                <a:ea typeface="Calibri"/>
                <a:cs typeface="Times New Roman"/>
              </a:rPr>
              <a:t>d</a:t>
            </a:r>
            <a:r>
              <a:rPr lang="en-US" sz="1800" smtClean="0">
                <a:latin typeface="Garamond"/>
                <a:ea typeface="Calibri"/>
                <a:cs typeface="Times New Roman"/>
              </a:rPr>
              <a:t> </a:t>
            </a:r>
            <a:r>
              <a:rPr lang="en-US" sz="1800" dirty="0" smtClean="0">
                <a:latin typeface="Garamond"/>
                <a:ea typeface="Calibri"/>
                <a:cs typeface="Times New Roman"/>
              </a:rPr>
              <a:t>when he was translating. The main question here is the quality and extent of the semantic deficit in the translation, and whether it is inevitable or due to the translator’s deficiencies. Further, you assess the translation also as a piece of writing, independently of its original: if this is an ‘anonymous’ non-individual text, informative or persuasive, you expect it to be written in a natural manner – neat, elegant and agreeable. If the text is personal and authoritative,</a:t>
            </a:r>
            <a:r>
              <a:rPr lang="pl-PL" sz="1800" dirty="0" smtClean="0">
                <a:latin typeface="Garamond"/>
                <a:ea typeface="Calibri"/>
                <a:cs typeface="Times New Roman"/>
              </a:rPr>
              <a:t/>
            </a:r>
            <a:br>
              <a:rPr lang="pl-PL" sz="1800" dirty="0" smtClean="0">
                <a:latin typeface="Garamond"/>
                <a:ea typeface="Calibri"/>
                <a:cs typeface="Times New Roman"/>
              </a:rPr>
            </a:br>
            <a:r>
              <a:rPr lang="en-US" sz="1800" dirty="0" smtClean="0">
                <a:latin typeface="Garamond"/>
                <a:ea typeface="Calibri"/>
                <a:cs typeface="Times New Roman"/>
              </a:rPr>
              <a:t>you have to assess how well the translator has captured the idiolect of the original,</a:t>
            </a:r>
            <a:r>
              <a:rPr lang="pl-PL" sz="1800" dirty="0" smtClean="0">
                <a:latin typeface="Garamond"/>
                <a:ea typeface="Calibri"/>
                <a:cs typeface="Times New Roman"/>
              </a:rPr>
              <a:t/>
            </a:r>
            <a:br>
              <a:rPr lang="pl-PL" sz="1800" dirty="0" smtClean="0">
                <a:latin typeface="Garamond"/>
                <a:ea typeface="Calibri"/>
                <a:cs typeface="Times New Roman"/>
              </a:rPr>
            </a:br>
            <a:r>
              <a:rPr lang="en-US" sz="1800" dirty="0" smtClean="0">
                <a:latin typeface="Garamond"/>
                <a:ea typeface="Calibri"/>
                <a:cs typeface="Times New Roman"/>
              </a:rPr>
              <a:t>no matter whether it is clichéd, natural or innovative.”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11156"/>
          </a:xfrm>
        </p:spPr>
        <p:txBody>
          <a:bodyPr>
            <a:normAutofit/>
          </a:bodyPr>
          <a:lstStyle/>
          <a:p>
            <a:pPr algn="l"/>
            <a:r>
              <a:rPr lang="pl-PL" sz="1300" i="1" dirty="0" smtClean="0">
                <a:solidFill>
                  <a:prstClr val="black"/>
                </a:solidFill>
                <a:latin typeface="Garamond" pitchFamily="18" charset="0"/>
              </a:rPr>
              <a:t>III  MODELE KRYTYKI PRZEKŁADU</a:t>
            </a:r>
            <a:endParaRPr lang="pl-PL" dirty="0"/>
          </a:p>
        </p:txBody>
      </p:sp>
      <p:sp>
        <p:nvSpPr>
          <p:cNvPr id="3" name="Symbol zastępczy zawartości 2"/>
          <p:cNvSpPr>
            <a:spLocks noGrp="1"/>
          </p:cNvSpPr>
          <p:nvPr>
            <p:ph idx="1"/>
          </p:nvPr>
        </p:nvSpPr>
        <p:spPr>
          <a:xfrm>
            <a:off x="457200" y="785794"/>
            <a:ext cx="8229600" cy="5786478"/>
          </a:xfrm>
        </p:spPr>
        <p:txBody>
          <a:bodyPr>
            <a:normAutofit/>
          </a:bodyPr>
          <a:lstStyle/>
          <a:p>
            <a:pPr>
              <a:buNone/>
            </a:pPr>
            <a:r>
              <a:rPr lang="pl-PL" sz="1200" dirty="0" smtClean="0">
                <a:latin typeface="Garamond" pitchFamily="18" charset="0"/>
              </a:rPr>
              <a:t> </a:t>
            </a:r>
            <a:r>
              <a:rPr lang="pl-PL" sz="2400" dirty="0" smtClean="0">
                <a:latin typeface="Garamond" pitchFamily="18" charset="0"/>
              </a:rPr>
              <a:t>	</a:t>
            </a:r>
          </a:p>
          <a:p>
            <a:pPr algn="just">
              <a:lnSpc>
                <a:spcPts val="2100"/>
              </a:lnSpc>
              <a:buNone/>
            </a:pPr>
            <a:r>
              <a:rPr lang="pl-PL" sz="2400" b="1" dirty="0" smtClean="0">
                <a:latin typeface="Garamond" pitchFamily="18" charset="0"/>
              </a:rPr>
              <a:t>	</a:t>
            </a:r>
            <a:r>
              <a:rPr lang="en-US" sz="1900" b="1" cap="small" dirty="0" smtClean="0">
                <a:latin typeface="Garamond"/>
                <a:ea typeface="Calibri"/>
                <a:cs typeface="Times New Roman"/>
              </a:rPr>
              <a:t>Peter </a:t>
            </a:r>
            <a:r>
              <a:rPr lang="en-US" sz="1900" b="1" cap="small" dirty="0" err="1" smtClean="0">
                <a:latin typeface="Garamond"/>
                <a:ea typeface="Calibri"/>
                <a:cs typeface="Times New Roman"/>
              </a:rPr>
              <a:t>Newmark</a:t>
            </a:r>
            <a:r>
              <a:rPr lang="en-US" sz="1900" b="1" cap="small" dirty="0" smtClean="0">
                <a:latin typeface="Garamond"/>
                <a:ea typeface="Calibri"/>
                <a:cs typeface="Times New Roman"/>
              </a:rPr>
              <a:t>, </a:t>
            </a:r>
            <a:r>
              <a:rPr lang="en-US" sz="1900" b="1" i="1" cap="small" dirty="0" smtClean="0">
                <a:latin typeface="Garamond"/>
                <a:ea typeface="Calibri"/>
                <a:cs typeface="Times New Roman"/>
              </a:rPr>
              <a:t>Translation Criticism</a:t>
            </a:r>
            <a:r>
              <a:rPr lang="pl-PL" sz="1900" dirty="0" smtClean="0">
                <a:latin typeface="Garamond"/>
                <a:ea typeface="Calibri"/>
                <a:cs typeface="Times New Roman"/>
              </a:rPr>
              <a:t>, c.d.</a:t>
            </a:r>
          </a:p>
          <a:p>
            <a:pPr algn="just">
              <a:lnSpc>
                <a:spcPts val="2100"/>
              </a:lnSpc>
              <a:buNone/>
            </a:pPr>
            <a:endParaRPr lang="pl-PL" sz="1900" dirty="0" smtClean="0">
              <a:latin typeface="Garamond"/>
              <a:ea typeface="Calibri"/>
              <a:cs typeface="Times New Roman"/>
            </a:endParaRPr>
          </a:p>
          <a:p>
            <a:pPr algn="just">
              <a:lnSpc>
                <a:spcPts val="2100"/>
              </a:lnSpc>
              <a:buNone/>
            </a:pPr>
            <a:endParaRPr lang="pl-PL" sz="1900" dirty="0" smtClean="0">
              <a:latin typeface="Garamond"/>
              <a:ea typeface="Calibri"/>
              <a:cs typeface="Times New Roman"/>
            </a:endParaRPr>
          </a:p>
          <a:p>
            <a:pPr algn="just">
              <a:lnSpc>
                <a:spcPts val="2200"/>
              </a:lnSpc>
              <a:buNone/>
            </a:pPr>
            <a:r>
              <a:rPr lang="pl-PL" sz="1900" dirty="0" smtClean="0">
                <a:latin typeface="Garamond"/>
                <a:ea typeface="Calibri"/>
                <a:cs typeface="Times New Roman"/>
              </a:rPr>
              <a:t>	</a:t>
            </a:r>
            <a:r>
              <a:rPr lang="en-US" sz="1800" dirty="0" smtClean="0">
                <a:latin typeface="Garamond"/>
                <a:ea typeface="Calibri"/>
                <a:cs typeface="Times New Roman"/>
              </a:rPr>
              <a:t>5. TRANSLATION’S FUTURE</a:t>
            </a:r>
          </a:p>
          <a:p>
            <a:pPr algn="just">
              <a:lnSpc>
                <a:spcPts val="2200"/>
              </a:lnSpc>
              <a:buNone/>
            </a:pPr>
            <a:r>
              <a:rPr lang="en-US" sz="1800" dirty="0" smtClean="0">
                <a:latin typeface="Garamond"/>
                <a:ea typeface="Calibri"/>
                <a:cs typeface="Times New Roman"/>
              </a:rPr>
              <a:t> </a:t>
            </a:r>
          </a:p>
          <a:p>
            <a:pPr algn="just">
              <a:lnSpc>
                <a:spcPts val="2200"/>
              </a:lnSpc>
              <a:buNone/>
            </a:pPr>
            <a:r>
              <a:rPr lang="pl-PL" sz="1800" dirty="0" smtClean="0">
                <a:latin typeface="Garamond"/>
                <a:ea typeface="Calibri"/>
                <a:cs typeface="Times New Roman"/>
              </a:rPr>
              <a:t>	</a:t>
            </a:r>
            <a:r>
              <a:rPr lang="en-US" sz="1800" dirty="0" smtClean="0">
                <a:latin typeface="Garamond"/>
                <a:ea typeface="Calibri"/>
                <a:cs typeface="Times New Roman"/>
              </a:rPr>
              <a:t>“[…] In the case of a serious text, say a novel, a poem, or an important book,</a:t>
            </a:r>
            <a:r>
              <a:rPr lang="pl-PL" sz="1800" dirty="0" smtClean="0">
                <a:latin typeface="Garamond"/>
                <a:ea typeface="Calibri"/>
                <a:cs typeface="Times New Roman"/>
              </a:rPr>
              <a:t/>
            </a:r>
            <a:br>
              <a:rPr lang="pl-PL" sz="1800" dirty="0" smtClean="0">
                <a:latin typeface="Garamond"/>
                <a:ea typeface="Calibri"/>
                <a:cs typeface="Times New Roman"/>
              </a:rPr>
            </a:br>
            <a:r>
              <a:rPr lang="en-US" sz="1800" dirty="0" smtClean="0">
                <a:latin typeface="Garamond"/>
                <a:ea typeface="Calibri"/>
                <a:cs typeface="Times New Roman"/>
              </a:rPr>
              <a:t>you assess the work’s potential importance within the target language culture. Was it</a:t>
            </a:r>
            <a:r>
              <a:rPr lang="pl-PL" sz="1800" dirty="0" smtClean="0">
                <a:latin typeface="Garamond"/>
                <a:ea typeface="Calibri"/>
                <a:cs typeface="Times New Roman"/>
              </a:rPr>
              <a:t/>
            </a:r>
            <a:br>
              <a:rPr lang="pl-PL" sz="1800" dirty="0" smtClean="0">
                <a:latin typeface="Garamond"/>
                <a:ea typeface="Calibri"/>
                <a:cs typeface="Times New Roman"/>
              </a:rPr>
            </a:br>
            <a:r>
              <a:rPr lang="en-US" sz="1800" dirty="0" smtClean="0">
                <a:latin typeface="Garamond"/>
                <a:ea typeface="Calibri"/>
                <a:cs typeface="Times New Roman"/>
              </a:rPr>
              <a:t>in fact worth translating? What kind of influence will it have on the language,</a:t>
            </a:r>
            <a:r>
              <a:rPr lang="pl-PL" sz="1800" dirty="0" smtClean="0">
                <a:latin typeface="Garamond"/>
                <a:ea typeface="Calibri"/>
                <a:cs typeface="Times New Roman"/>
              </a:rPr>
              <a:t/>
            </a:r>
            <a:br>
              <a:rPr lang="pl-PL" sz="1800" dirty="0" smtClean="0">
                <a:latin typeface="Garamond"/>
                <a:ea typeface="Calibri"/>
                <a:cs typeface="Times New Roman"/>
              </a:rPr>
            </a:br>
            <a:r>
              <a:rPr lang="en-US" sz="1800" dirty="0" smtClean="0">
                <a:latin typeface="Garamond"/>
                <a:ea typeface="Calibri"/>
                <a:cs typeface="Times New Roman"/>
              </a:rPr>
              <a:t>the literature, the ideas in its new milieu?”</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11156"/>
          </a:xfrm>
        </p:spPr>
        <p:txBody>
          <a:bodyPr>
            <a:normAutofit/>
          </a:bodyPr>
          <a:lstStyle/>
          <a:p>
            <a:pPr algn="l"/>
            <a:r>
              <a:rPr lang="pl-PL" sz="1300" i="1" dirty="0" smtClean="0">
                <a:solidFill>
                  <a:prstClr val="black"/>
                </a:solidFill>
                <a:latin typeface="Garamond" pitchFamily="18" charset="0"/>
              </a:rPr>
              <a:t>III  MODELE KRYTYKI PRZEKŁADU</a:t>
            </a:r>
            <a:endParaRPr lang="pl-PL" dirty="0"/>
          </a:p>
        </p:txBody>
      </p:sp>
      <p:sp>
        <p:nvSpPr>
          <p:cNvPr id="3" name="Symbol zastępczy zawartości 2"/>
          <p:cNvSpPr>
            <a:spLocks noGrp="1"/>
          </p:cNvSpPr>
          <p:nvPr>
            <p:ph idx="1"/>
          </p:nvPr>
        </p:nvSpPr>
        <p:spPr>
          <a:xfrm>
            <a:off x="457200" y="785794"/>
            <a:ext cx="8229600" cy="5786478"/>
          </a:xfrm>
        </p:spPr>
        <p:txBody>
          <a:bodyPr>
            <a:normAutofit/>
          </a:bodyPr>
          <a:lstStyle/>
          <a:p>
            <a:pPr>
              <a:buNone/>
            </a:pPr>
            <a:r>
              <a:rPr lang="pl-PL" sz="1200" dirty="0" smtClean="0">
                <a:latin typeface="Garamond" pitchFamily="18" charset="0"/>
              </a:rPr>
              <a:t> </a:t>
            </a:r>
            <a:r>
              <a:rPr lang="pl-PL" sz="2400" dirty="0" smtClean="0">
                <a:latin typeface="Garamond" pitchFamily="18" charset="0"/>
              </a:rPr>
              <a:t>	</a:t>
            </a:r>
          </a:p>
          <a:p>
            <a:pPr algn="just">
              <a:lnSpc>
                <a:spcPts val="2100"/>
              </a:lnSpc>
              <a:buNone/>
            </a:pPr>
            <a:r>
              <a:rPr lang="pl-PL" sz="2400" b="1" dirty="0" smtClean="0">
                <a:latin typeface="Garamond" pitchFamily="18" charset="0"/>
              </a:rPr>
              <a:t>	</a:t>
            </a:r>
            <a:r>
              <a:rPr lang="en-US" sz="1900" b="1" cap="small" dirty="0" smtClean="0">
                <a:latin typeface="Garamond"/>
                <a:ea typeface="Calibri"/>
                <a:cs typeface="Times New Roman"/>
              </a:rPr>
              <a:t>Peter </a:t>
            </a:r>
            <a:r>
              <a:rPr lang="en-US" sz="1900" b="1" cap="small" dirty="0" err="1" smtClean="0">
                <a:latin typeface="Garamond"/>
                <a:ea typeface="Calibri"/>
                <a:cs typeface="Times New Roman"/>
              </a:rPr>
              <a:t>Newmark</a:t>
            </a:r>
            <a:r>
              <a:rPr lang="en-US" sz="1900" b="1" cap="small" dirty="0" smtClean="0">
                <a:latin typeface="Garamond"/>
                <a:ea typeface="Calibri"/>
                <a:cs typeface="Times New Roman"/>
              </a:rPr>
              <a:t>, </a:t>
            </a:r>
            <a:r>
              <a:rPr lang="en-US" sz="1900" b="1" i="1" cap="small" dirty="0" smtClean="0">
                <a:latin typeface="Garamond"/>
                <a:ea typeface="Calibri"/>
                <a:cs typeface="Times New Roman"/>
              </a:rPr>
              <a:t>Translation Criticism</a:t>
            </a:r>
            <a:r>
              <a:rPr lang="pl-PL" sz="1900" dirty="0" smtClean="0">
                <a:latin typeface="Garamond"/>
                <a:ea typeface="Calibri"/>
                <a:cs typeface="Times New Roman"/>
              </a:rPr>
              <a:t>, c.d.</a:t>
            </a:r>
          </a:p>
          <a:p>
            <a:pPr algn="just">
              <a:lnSpc>
                <a:spcPts val="2100"/>
              </a:lnSpc>
              <a:buNone/>
            </a:pPr>
            <a:endParaRPr lang="pl-PL" sz="1900" dirty="0" smtClean="0">
              <a:latin typeface="Garamond"/>
              <a:ea typeface="Calibri"/>
              <a:cs typeface="Times New Roman"/>
            </a:endParaRPr>
          </a:p>
          <a:p>
            <a:pPr algn="just">
              <a:lnSpc>
                <a:spcPts val="2100"/>
              </a:lnSpc>
              <a:buNone/>
            </a:pPr>
            <a:endParaRPr lang="pl-PL" sz="1900" dirty="0" smtClean="0">
              <a:latin typeface="Garamond"/>
              <a:ea typeface="Calibri"/>
              <a:cs typeface="Times New Roman"/>
            </a:endParaRPr>
          </a:p>
          <a:p>
            <a:pPr algn="just">
              <a:lnSpc>
                <a:spcPts val="2200"/>
              </a:lnSpc>
              <a:buNone/>
            </a:pPr>
            <a:r>
              <a:rPr lang="pl-PL" sz="1900" dirty="0" smtClean="0">
                <a:latin typeface="Garamond"/>
                <a:ea typeface="Calibri"/>
                <a:cs typeface="Times New Roman"/>
              </a:rPr>
              <a:t>	</a:t>
            </a:r>
            <a:r>
              <a:rPr lang="en-US" sz="1800" dirty="0" smtClean="0">
                <a:latin typeface="Garamond"/>
                <a:ea typeface="Calibri"/>
                <a:cs typeface="Times New Roman"/>
              </a:rPr>
              <a:t>→ </a:t>
            </a:r>
            <a:r>
              <a:rPr lang="en-US" sz="1800" b="1" dirty="0" err="1" smtClean="0">
                <a:latin typeface="Garamond"/>
                <a:ea typeface="Calibri"/>
                <a:cs typeface="Times New Roman"/>
              </a:rPr>
              <a:t>translationese</a:t>
            </a:r>
            <a:r>
              <a:rPr lang="en-US" sz="1800" dirty="0" smtClean="0">
                <a:latin typeface="Garamond"/>
                <a:ea typeface="Calibri"/>
                <a:cs typeface="Times New Roman"/>
              </a:rPr>
              <a:t>     </a:t>
            </a:r>
          </a:p>
          <a:p>
            <a:pPr algn="just">
              <a:lnSpc>
                <a:spcPts val="2200"/>
              </a:lnSpc>
              <a:buNone/>
            </a:pPr>
            <a:r>
              <a:rPr lang="pl-PL" sz="1800" dirty="0" smtClean="0">
                <a:latin typeface="Garamond"/>
                <a:ea typeface="Calibri"/>
                <a:cs typeface="Times New Roman"/>
              </a:rPr>
              <a:t>	= </a:t>
            </a:r>
            <a:r>
              <a:rPr lang="en-US" sz="1800" dirty="0" smtClean="0">
                <a:latin typeface="Garamond"/>
                <a:ea typeface="Calibri"/>
                <a:cs typeface="Times New Roman"/>
              </a:rPr>
              <a:t>an effect of “carelessness coupled with </a:t>
            </a:r>
            <a:r>
              <a:rPr lang="en-US" sz="1800" dirty="0" err="1" smtClean="0">
                <a:latin typeface="Garamond"/>
                <a:ea typeface="Calibri"/>
                <a:cs typeface="Times New Roman"/>
              </a:rPr>
              <a:t>mesmerisation</a:t>
            </a:r>
            <a:r>
              <a:rPr lang="en-US" sz="1800" dirty="0" smtClean="0">
                <a:latin typeface="Garamond"/>
                <a:ea typeface="Calibri"/>
                <a:cs typeface="Times New Roman"/>
              </a:rPr>
              <a:t> with SL words at the textual level”</a:t>
            </a:r>
          </a:p>
          <a:p>
            <a:pPr algn="just">
              <a:lnSpc>
                <a:spcPts val="2200"/>
              </a:lnSpc>
              <a:buNone/>
            </a:pPr>
            <a:r>
              <a:rPr lang="en-US" sz="1800" dirty="0" smtClean="0">
                <a:latin typeface="Garamond"/>
                <a:ea typeface="Calibri"/>
                <a:cs typeface="Times New Roman"/>
              </a:rPr>
              <a:t> </a:t>
            </a:r>
          </a:p>
          <a:p>
            <a:pPr algn="just">
              <a:lnSpc>
                <a:spcPts val="2200"/>
              </a:lnSpc>
              <a:buNone/>
            </a:pPr>
            <a:r>
              <a:rPr lang="pl-PL" sz="1800" dirty="0" smtClean="0">
                <a:latin typeface="Garamond"/>
                <a:ea typeface="Calibri"/>
                <a:cs typeface="Times New Roman"/>
              </a:rPr>
              <a:t>	</a:t>
            </a:r>
            <a:r>
              <a:rPr lang="en-US" sz="1800" dirty="0" smtClean="0">
                <a:latin typeface="Garamond"/>
                <a:ea typeface="Calibri"/>
                <a:cs typeface="Times New Roman"/>
              </a:rPr>
              <a:t>“The idea that translators, particularly of non-literary texts (informative texts),</a:t>
            </a:r>
            <a:r>
              <a:rPr lang="pl-PL" sz="1800" dirty="0" smtClean="0">
                <a:latin typeface="Garamond"/>
                <a:ea typeface="Calibri"/>
                <a:cs typeface="Times New Roman"/>
              </a:rPr>
              <a:t/>
            </a:r>
            <a:br>
              <a:rPr lang="pl-PL" sz="1800" dirty="0" smtClean="0">
                <a:latin typeface="Garamond"/>
                <a:ea typeface="Calibri"/>
                <a:cs typeface="Times New Roman"/>
              </a:rPr>
            </a:br>
            <a:r>
              <a:rPr lang="en-US" sz="1800" dirty="0" smtClean="0">
                <a:latin typeface="Garamond"/>
                <a:ea typeface="Calibri"/>
                <a:cs typeface="Times New Roman"/>
              </a:rPr>
              <a:t>have to write well is far from generally accepted – many believe that, where facts are concerned, style takes second place. But the truth is, it is the style that ensure that</a:t>
            </a:r>
            <a:r>
              <a:rPr lang="pl-PL" sz="1800" dirty="0" smtClean="0">
                <a:latin typeface="Garamond"/>
                <a:ea typeface="Calibri"/>
                <a:cs typeface="Times New Roman"/>
              </a:rPr>
              <a:t/>
            </a:r>
            <a:br>
              <a:rPr lang="pl-PL" sz="1800" dirty="0" smtClean="0">
                <a:latin typeface="Garamond"/>
                <a:ea typeface="Calibri"/>
                <a:cs typeface="Times New Roman"/>
              </a:rPr>
            </a:br>
            <a:r>
              <a:rPr lang="en-US" sz="1800" dirty="0" smtClean="0">
                <a:latin typeface="Garamond"/>
                <a:ea typeface="Calibri"/>
                <a:cs typeface="Times New Roman"/>
              </a:rPr>
              <a:t>the facts are effectively presented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11156"/>
          </a:xfrm>
        </p:spPr>
        <p:txBody>
          <a:bodyPr>
            <a:normAutofit/>
          </a:bodyPr>
          <a:lstStyle/>
          <a:p>
            <a:pPr algn="l"/>
            <a:r>
              <a:rPr lang="pl-PL" sz="1300" i="1" dirty="0" smtClean="0">
                <a:solidFill>
                  <a:prstClr val="black"/>
                </a:solidFill>
                <a:latin typeface="Garamond" pitchFamily="18" charset="0"/>
              </a:rPr>
              <a:t>III  MODELE KRYTYKI PRZEKŁADU</a:t>
            </a:r>
            <a:endParaRPr lang="pl-PL" dirty="0"/>
          </a:p>
        </p:txBody>
      </p:sp>
      <p:sp>
        <p:nvSpPr>
          <p:cNvPr id="3" name="Symbol zastępczy zawartości 2"/>
          <p:cNvSpPr>
            <a:spLocks noGrp="1"/>
          </p:cNvSpPr>
          <p:nvPr>
            <p:ph idx="1"/>
          </p:nvPr>
        </p:nvSpPr>
        <p:spPr>
          <a:xfrm>
            <a:off x="457200" y="785794"/>
            <a:ext cx="8229600" cy="5786478"/>
          </a:xfrm>
        </p:spPr>
        <p:txBody>
          <a:bodyPr>
            <a:normAutofit/>
          </a:bodyPr>
          <a:lstStyle/>
          <a:p>
            <a:pPr>
              <a:buNone/>
            </a:pPr>
            <a:r>
              <a:rPr lang="pl-PL" sz="1200" dirty="0" smtClean="0">
                <a:latin typeface="Garamond" pitchFamily="18" charset="0"/>
              </a:rPr>
              <a:t> </a:t>
            </a:r>
            <a:r>
              <a:rPr lang="pl-PL" sz="2400" dirty="0" smtClean="0">
                <a:latin typeface="Garamond" pitchFamily="18" charset="0"/>
              </a:rPr>
              <a:t>	</a:t>
            </a:r>
          </a:p>
          <a:p>
            <a:pPr algn="just">
              <a:lnSpc>
                <a:spcPts val="2100"/>
              </a:lnSpc>
              <a:buNone/>
            </a:pPr>
            <a:r>
              <a:rPr lang="pl-PL" sz="2400" b="1" dirty="0" smtClean="0">
                <a:latin typeface="Garamond" pitchFamily="18" charset="0"/>
              </a:rPr>
              <a:t>	</a:t>
            </a:r>
            <a:r>
              <a:rPr lang="en-US" sz="1900" b="1" cap="small" dirty="0" smtClean="0">
                <a:latin typeface="Garamond"/>
                <a:ea typeface="Calibri"/>
                <a:cs typeface="Times New Roman"/>
              </a:rPr>
              <a:t>Peter </a:t>
            </a:r>
            <a:r>
              <a:rPr lang="en-US" sz="1900" b="1" cap="small" dirty="0" err="1" smtClean="0">
                <a:latin typeface="Garamond"/>
                <a:ea typeface="Calibri"/>
                <a:cs typeface="Times New Roman"/>
              </a:rPr>
              <a:t>Newmark</a:t>
            </a:r>
            <a:r>
              <a:rPr lang="en-US" sz="1900" b="1" cap="small" dirty="0" smtClean="0">
                <a:latin typeface="Garamond"/>
                <a:ea typeface="Calibri"/>
                <a:cs typeface="Times New Roman"/>
              </a:rPr>
              <a:t>, </a:t>
            </a:r>
            <a:r>
              <a:rPr lang="en-US" sz="1900" b="1" i="1" cap="small" dirty="0" smtClean="0">
                <a:latin typeface="Garamond"/>
                <a:ea typeface="Calibri"/>
                <a:cs typeface="Times New Roman"/>
              </a:rPr>
              <a:t>Translation Criticism</a:t>
            </a:r>
            <a:r>
              <a:rPr lang="pl-PL" sz="1900" dirty="0" smtClean="0">
                <a:latin typeface="Garamond"/>
                <a:ea typeface="Calibri"/>
                <a:cs typeface="Times New Roman"/>
              </a:rPr>
              <a:t>, c.d.</a:t>
            </a:r>
          </a:p>
          <a:p>
            <a:pPr algn="just">
              <a:lnSpc>
                <a:spcPts val="2100"/>
              </a:lnSpc>
              <a:buNone/>
            </a:pPr>
            <a:endParaRPr lang="pl-PL" sz="1900" dirty="0" smtClean="0">
              <a:latin typeface="Garamond"/>
              <a:ea typeface="Calibri"/>
              <a:cs typeface="Times New Roman"/>
            </a:endParaRPr>
          </a:p>
          <a:p>
            <a:pPr algn="just">
              <a:lnSpc>
                <a:spcPts val="2100"/>
              </a:lnSpc>
              <a:buNone/>
            </a:pPr>
            <a:endParaRPr lang="pl-PL" sz="1900" dirty="0" smtClean="0">
              <a:latin typeface="Garamond"/>
              <a:ea typeface="Calibri"/>
              <a:cs typeface="Times New Roman"/>
            </a:endParaRPr>
          </a:p>
          <a:p>
            <a:pPr algn="just">
              <a:lnSpc>
                <a:spcPts val="2200"/>
              </a:lnSpc>
              <a:buNone/>
            </a:pPr>
            <a:r>
              <a:rPr lang="pl-PL" sz="1900" dirty="0" smtClean="0">
                <a:latin typeface="Garamond"/>
                <a:ea typeface="Calibri"/>
                <a:cs typeface="Times New Roman"/>
              </a:rPr>
              <a:t>	</a:t>
            </a:r>
            <a:r>
              <a:rPr lang="en-US" sz="1800" dirty="0" smtClean="0">
                <a:latin typeface="Garamond"/>
                <a:ea typeface="Calibri"/>
                <a:cs typeface="Times New Roman"/>
              </a:rPr>
              <a:t>→ </a:t>
            </a:r>
            <a:r>
              <a:rPr lang="en-US" sz="1800" b="1" dirty="0" smtClean="0">
                <a:latin typeface="Garamond"/>
                <a:ea typeface="Calibri"/>
                <a:cs typeface="Times New Roman"/>
              </a:rPr>
              <a:t>translation as an art (“contextual recreation”)</a:t>
            </a:r>
          </a:p>
          <a:p>
            <a:pPr algn="just">
              <a:lnSpc>
                <a:spcPts val="2200"/>
              </a:lnSpc>
              <a:buNone/>
            </a:pPr>
            <a:r>
              <a:rPr lang="en-US" sz="1800" dirty="0" smtClean="0">
                <a:latin typeface="Garamond"/>
                <a:ea typeface="Calibri"/>
                <a:cs typeface="Times New Roman"/>
              </a:rPr>
              <a:t> </a:t>
            </a:r>
          </a:p>
          <a:p>
            <a:pPr algn="just">
              <a:lnSpc>
                <a:spcPts val="2200"/>
              </a:lnSpc>
              <a:buNone/>
            </a:pPr>
            <a:r>
              <a:rPr lang="pl-PL" sz="1800" dirty="0" smtClean="0">
                <a:latin typeface="Garamond"/>
                <a:ea typeface="Calibri"/>
                <a:cs typeface="Times New Roman"/>
              </a:rPr>
              <a:t>	</a:t>
            </a:r>
            <a:r>
              <a:rPr lang="en-US" sz="1800" dirty="0" smtClean="0">
                <a:latin typeface="Garamond"/>
                <a:ea typeface="Calibri"/>
                <a:cs typeface="Times New Roman"/>
              </a:rPr>
              <a:t>“Creative translation usually has the following features:</a:t>
            </a:r>
          </a:p>
          <a:p>
            <a:pPr algn="just">
              <a:lnSpc>
                <a:spcPts val="2200"/>
              </a:lnSpc>
              <a:buNone/>
            </a:pPr>
            <a:r>
              <a:rPr lang="pl-PL" sz="1800" dirty="0" smtClean="0">
                <a:latin typeface="Garamond"/>
                <a:ea typeface="Calibri"/>
                <a:cs typeface="Times New Roman"/>
              </a:rPr>
              <a:t>	</a:t>
            </a:r>
            <a:r>
              <a:rPr lang="en-US" sz="1800" dirty="0" smtClean="0">
                <a:latin typeface="Garamond"/>
                <a:ea typeface="Calibri"/>
                <a:cs typeface="Times New Roman"/>
              </a:rPr>
              <a:t>(a) a ‘surface’ translation is not possible;</a:t>
            </a:r>
          </a:p>
          <a:p>
            <a:pPr algn="just">
              <a:lnSpc>
                <a:spcPts val="2200"/>
              </a:lnSpc>
              <a:buNone/>
            </a:pPr>
            <a:r>
              <a:rPr lang="pl-PL" sz="1800" dirty="0" smtClean="0">
                <a:latin typeface="Garamond"/>
                <a:ea typeface="Calibri"/>
                <a:cs typeface="Times New Roman"/>
              </a:rPr>
              <a:t>	</a:t>
            </a:r>
            <a:r>
              <a:rPr lang="en-US" sz="1800" dirty="0" smtClean="0">
                <a:latin typeface="Garamond"/>
                <a:ea typeface="Calibri"/>
                <a:cs typeface="Times New Roman"/>
              </a:rPr>
              <a:t>(b) there are a variety of solutions, and ten good translators will produce this variety;</a:t>
            </a:r>
          </a:p>
          <a:p>
            <a:pPr algn="just">
              <a:lnSpc>
                <a:spcPts val="2200"/>
              </a:lnSpc>
              <a:buNone/>
            </a:pPr>
            <a:r>
              <a:rPr lang="pl-PL" sz="1800" dirty="0" smtClean="0">
                <a:latin typeface="Garamond"/>
                <a:ea typeface="Calibri"/>
                <a:cs typeface="Times New Roman"/>
              </a:rPr>
              <a:t>	</a:t>
            </a:r>
            <a:r>
              <a:rPr lang="en-US" sz="1800" dirty="0" smtClean="0">
                <a:latin typeface="Garamond"/>
                <a:ea typeface="Calibri"/>
                <a:cs typeface="Times New Roman"/>
              </a:rPr>
              <a:t>(c) the translation is what the writer meant rather than what he wrote.</a:t>
            </a:r>
          </a:p>
          <a:p>
            <a:pPr algn="just">
              <a:lnSpc>
                <a:spcPts val="2200"/>
              </a:lnSpc>
              <a:buNone/>
            </a:pPr>
            <a:r>
              <a:rPr lang="pl-PL" sz="1800" dirty="0" smtClean="0">
                <a:latin typeface="Garamond"/>
                <a:ea typeface="Calibri"/>
                <a:cs typeface="Times New Roman"/>
              </a:rPr>
              <a:t>	</a:t>
            </a:r>
            <a:r>
              <a:rPr lang="en-US" sz="1800" dirty="0" smtClean="0">
                <a:latin typeface="Garamond"/>
                <a:ea typeface="Calibri"/>
                <a:cs typeface="Times New Roman"/>
              </a:rPr>
              <a:t>The solution closest to the original is the best pragmatically, has to be weighed against referential accuracy, and there is no clearly superior version.”</a:t>
            </a:r>
          </a:p>
          <a:p>
            <a:pPr algn="just">
              <a:lnSpc>
                <a:spcPts val="2200"/>
              </a:lnSpc>
              <a:buNone/>
            </a:pPr>
            <a:endParaRPr lang="en-US" sz="1800" dirty="0" smtClean="0">
              <a:latin typeface="Garamond"/>
              <a:ea typeface="Calibri"/>
              <a:cs typeface="Times New Roman"/>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11156"/>
          </a:xfrm>
        </p:spPr>
        <p:txBody>
          <a:bodyPr>
            <a:normAutofit/>
          </a:bodyPr>
          <a:lstStyle/>
          <a:p>
            <a:pPr algn="l"/>
            <a:r>
              <a:rPr lang="pl-PL" sz="1300" i="1" dirty="0" smtClean="0">
                <a:solidFill>
                  <a:prstClr val="black"/>
                </a:solidFill>
                <a:latin typeface="Garamond" pitchFamily="18" charset="0"/>
              </a:rPr>
              <a:t>III  MODELE KRYTYKI PRZEKŁADU</a:t>
            </a:r>
            <a:endParaRPr lang="pl-PL" dirty="0"/>
          </a:p>
        </p:txBody>
      </p:sp>
      <p:sp>
        <p:nvSpPr>
          <p:cNvPr id="3" name="Symbol zastępczy zawartości 2"/>
          <p:cNvSpPr>
            <a:spLocks noGrp="1"/>
          </p:cNvSpPr>
          <p:nvPr>
            <p:ph idx="1"/>
          </p:nvPr>
        </p:nvSpPr>
        <p:spPr>
          <a:xfrm>
            <a:off x="457200" y="785794"/>
            <a:ext cx="8229600" cy="5786478"/>
          </a:xfrm>
        </p:spPr>
        <p:txBody>
          <a:bodyPr>
            <a:normAutofit/>
          </a:bodyPr>
          <a:lstStyle/>
          <a:p>
            <a:pPr>
              <a:buNone/>
            </a:pPr>
            <a:r>
              <a:rPr lang="pl-PL" sz="1200" dirty="0" smtClean="0">
                <a:latin typeface="Garamond" pitchFamily="18" charset="0"/>
              </a:rPr>
              <a:t> </a:t>
            </a:r>
            <a:r>
              <a:rPr lang="pl-PL" sz="2400" dirty="0" smtClean="0">
                <a:latin typeface="Garamond" pitchFamily="18" charset="0"/>
              </a:rPr>
              <a:t>	</a:t>
            </a:r>
          </a:p>
          <a:p>
            <a:pPr algn="just">
              <a:lnSpc>
                <a:spcPts val="2100"/>
              </a:lnSpc>
              <a:buNone/>
            </a:pPr>
            <a:r>
              <a:rPr lang="pl-PL" sz="2400" b="1" dirty="0" smtClean="0">
                <a:latin typeface="Garamond" pitchFamily="18" charset="0"/>
              </a:rPr>
              <a:t>	</a:t>
            </a:r>
            <a:r>
              <a:rPr lang="en-US" sz="1900" b="1" cap="small" dirty="0" smtClean="0">
                <a:latin typeface="Garamond"/>
                <a:ea typeface="Calibri"/>
                <a:cs typeface="Times New Roman"/>
              </a:rPr>
              <a:t>Peter </a:t>
            </a:r>
            <a:r>
              <a:rPr lang="en-US" sz="1900" b="1" cap="small" dirty="0" err="1" smtClean="0">
                <a:latin typeface="Garamond"/>
                <a:ea typeface="Calibri"/>
                <a:cs typeface="Times New Roman"/>
              </a:rPr>
              <a:t>Newmark</a:t>
            </a:r>
            <a:r>
              <a:rPr lang="en-US" sz="1900" b="1" cap="small" dirty="0" smtClean="0">
                <a:latin typeface="Garamond"/>
                <a:ea typeface="Calibri"/>
                <a:cs typeface="Times New Roman"/>
              </a:rPr>
              <a:t>, </a:t>
            </a:r>
            <a:r>
              <a:rPr lang="en-US" sz="1900" b="1" i="1" cap="small" dirty="0" smtClean="0">
                <a:latin typeface="Garamond"/>
                <a:ea typeface="Calibri"/>
                <a:cs typeface="Times New Roman"/>
              </a:rPr>
              <a:t>Translation Criticism</a:t>
            </a:r>
            <a:r>
              <a:rPr lang="pl-PL" sz="1900" dirty="0" smtClean="0">
                <a:latin typeface="Garamond"/>
                <a:ea typeface="Calibri"/>
                <a:cs typeface="Times New Roman"/>
              </a:rPr>
              <a:t>, c.d.</a:t>
            </a:r>
          </a:p>
          <a:p>
            <a:pPr algn="just">
              <a:lnSpc>
                <a:spcPts val="2100"/>
              </a:lnSpc>
              <a:buNone/>
            </a:pPr>
            <a:endParaRPr lang="pl-PL" sz="1900" dirty="0" smtClean="0">
              <a:latin typeface="Garamond"/>
              <a:ea typeface="Calibri"/>
              <a:cs typeface="Times New Roman"/>
            </a:endParaRPr>
          </a:p>
          <a:p>
            <a:pPr algn="just">
              <a:lnSpc>
                <a:spcPts val="2100"/>
              </a:lnSpc>
              <a:buNone/>
            </a:pPr>
            <a:endParaRPr lang="pl-PL" sz="1900" dirty="0" smtClean="0">
              <a:latin typeface="Garamond"/>
              <a:ea typeface="Calibri"/>
              <a:cs typeface="Times New Roman"/>
            </a:endParaRPr>
          </a:p>
          <a:p>
            <a:pPr algn="just">
              <a:lnSpc>
                <a:spcPts val="2200"/>
              </a:lnSpc>
              <a:buNone/>
            </a:pPr>
            <a:r>
              <a:rPr lang="pl-PL" sz="1900" dirty="0" smtClean="0">
                <a:latin typeface="Garamond"/>
                <a:ea typeface="Calibri"/>
                <a:cs typeface="Times New Roman"/>
              </a:rPr>
              <a:t>	</a:t>
            </a:r>
            <a:r>
              <a:rPr lang="en-US" sz="1800" dirty="0" smtClean="0">
                <a:latin typeface="Garamond"/>
                <a:ea typeface="Calibri"/>
                <a:cs typeface="Times New Roman"/>
              </a:rPr>
              <a:t>“A sensitive evaluation of a translation is cautious and </a:t>
            </a:r>
            <a:r>
              <a:rPr lang="en-US" sz="1800" dirty="0" err="1" smtClean="0">
                <a:latin typeface="Garamond"/>
                <a:ea typeface="Calibri"/>
                <a:cs typeface="Times New Roman"/>
              </a:rPr>
              <a:t>undogmatic</a:t>
            </a:r>
            <a:r>
              <a:rPr lang="en-US" sz="1800" dirty="0" smtClean="0">
                <a:latin typeface="Garamond"/>
                <a:ea typeface="Calibri"/>
                <a:cs typeface="Times New Roman"/>
              </a:rPr>
              <a:t> – usually!”</a:t>
            </a:r>
          </a:p>
          <a:p>
            <a:pPr algn="just">
              <a:lnSpc>
                <a:spcPts val="2200"/>
              </a:lnSpc>
              <a:buNone/>
            </a:pPr>
            <a:r>
              <a:rPr lang="en-US" sz="1800" dirty="0" smtClean="0">
                <a:latin typeface="Garamond"/>
                <a:ea typeface="Calibri"/>
                <a:cs typeface="Times New Roman"/>
              </a:rPr>
              <a:t> </a:t>
            </a:r>
          </a:p>
          <a:p>
            <a:pPr algn="just">
              <a:lnSpc>
                <a:spcPts val="2200"/>
              </a:lnSpc>
              <a:buNone/>
            </a:pPr>
            <a:r>
              <a:rPr lang="pl-PL" sz="1800" dirty="0" smtClean="0">
                <a:latin typeface="Garamond"/>
                <a:ea typeface="Calibri"/>
                <a:cs typeface="Times New Roman"/>
              </a:rPr>
              <a:t>	</a:t>
            </a:r>
            <a:r>
              <a:rPr lang="en-US" sz="1800" dirty="0" smtClean="0">
                <a:latin typeface="Garamond"/>
                <a:ea typeface="Calibri"/>
                <a:cs typeface="Times New Roman"/>
              </a:rPr>
              <a:t>“The question remains: What is a good translation? What fails? […]</a:t>
            </a:r>
            <a:r>
              <a:rPr lang="pl-PL" sz="1800" dirty="0" smtClean="0">
                <a:latin typeface="Garamond"/>
                <a:ea typeface="Calibri"/>
                <a:cs typeface="Times New Roman"/>
              </a:rPr>
              <a:t/>
            </a:r>
            <a:br>
              <a:rPr lang="pl-PL" sz="1800" dirty="0" smtClean="0">
                <a:latin typeface="Garamond"/>
                <a:ea typeface="Calibri"/>
                <a:cs typeface="Times New Roman"/>
              </a:rPr>
            </a:br>
            <a:r>
              <a:rPr lang="en-US" sz="1800" dirty="0" smtClean="0">
                <a:latin typeface="Garamond"/>
                <a:ea typeface="Calibri"/>
                <a:cs typeface="Times New Roman"/>
              </a:rPr>
              <a:t>What is</a:t>
            </a:r>
            <a:r>
              <a:rPr lang="pl-PL" sz="1800" dirty="0" smtClean="0">
                <a:latin typeface="Garamond"/>
                <a:ea typeface="Calibri"/>
                <a:cs typeface="Times New Roman"/>
              </a:rPr>
              <a:t> </a:t>
            </a:r>
            <a:r>
              <a:rPr lang="en-US" sz="1800" dirty="0" smtClean="0">
                <a:latin typeface="Garamond"/>
                <a:ea typeface="Calibri"/>
                <a:cs typeface="Times New Roman"/>
              </a:rPr>
              <a:t>a distinguished translation? […] Ultimately standards are relative, however much one tries to base them on criteria rather than norms. A good translation fulfils</a:t>
            </a:r>
            <a:r>
              <a:rPr lang="pl-PL" sz="1800" dirty="0" smtClean="0">
                <a:latin typeface="Garamond"/>
                <a:ea typeface="Calibri"/>
                <a:cs typeface="Times New Roman"/>
              </a:rPr>
              <a:t/>
            </a:r>
            <a:br>
              <a:rPr lang="pl-PL" sz="1800" dirty="0" smtClean="0">
                <a:latin typeface="Garamond"/>
                <a:ea typeface="Calibri"/>
                <a:cs typeface="Times New Roman"/>
              </a:rPr>
            </a:br>
            <a:r>
              <a:rPr lang="en-US" sz="1800" dirty="0" smtClean="0">
                <a:latin typeface="Garamond"/>
                <a:ea typeface="Calibri"/>
                <a:cs typeface="Times New Roman"/>
              </a:rPr>
              <a:t>its intention.”</a:t>
            </a:r>
          </a:p>
          <a:p>
            <a:pPr algn="just">
              <a:lnSpc>
                <a:spcPts val="2200"/>
              </a:lnSpc>
              <a:buNone/>
            </a:pPr>
            <a:r>
              <a:rPr lang="en-US" sz="1800" dirty="0" smtClean="0">
                <a:latin typeface="Garamond"/>
                <a:ea typeface="Calibri"/>
                <a:cs typeface="Times New Roman"/>
              </a:rPr>
              <a:t> </a:t>
            </a:r>
          </a:p>
          <a:p>
            <a:pPr algn="just">
              <a:lnSpc>
                <a:spcPts val="2200"/>
              </a:lnSpc>
              <a:buNone/>
            </a:pPr>
            <a:endParaRPr lang="en-US" sz="1800" dirty="0" smtClean="0">
              <a:latin typeface="Garamond"/>
              <a:ea typeface="Calibri"/>
              <a:cs typeface="Times New Roman"/>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11156"/>
          </a:xfrm>
        </p:spPr>
        <p:txBody>
          <a:bodyPr>
            <a:normAutofit/>
          </a:bodyPr>
          <a:lstStyle/>
          <a:p>
            <a:pPr algn="l"/>
            <a:r>
              <a:rPr lang="pl-PL" sz="1300" i="1" dirty="0" smtClean="0">
                <a:solidFill>
                  <a:prstClr val="black"/>
                </a:solidFill>
                <a:latin typeface="Garamond" pitchFamily="18" charset="0"/>
              </a:rPr>
              <a:t>III  MODELE KRYTYKI PRZEKŁADU</a:t>
            </a:r>
            <a:endParaRPr lang="pl-PL" dirty="0"/>
          </a:p>
        </p:txBody>
      </p:sp>
      <p:sp>
        <p:nvSpPr>
          <p:cNvPr id="3" name="Symbol zastępczy zawartości 2"/>
          <p:cNvSpPr>
            <a:spLocks noGrp="1"/>
          </p:cNvSpPr>
          <p:nvPr>
            <p:ph idx="1"/>
          </p:nvPr>
        </p:nvSpPr>
        <p:spPr>
          <a:xfrm>
            <a:off x="457200" y="785794"/>
            <a:ext cx="8229600" cy="5786478"/>
          </a:xfrm>
        </p:spPr>
        <p:txBody>
          <a:bodyPr>
            <a:normAutofit/>
          </a:bodyPr>
          <a:lstStyle/>
          <a:p>
            <a:pPr>
              <a:buNone/>
            </a:pPr>
            <a:r>
              <a:rPr lang="pl-PL" sz="1200" dirty="0" smtClean="0">
                <a:latin typeface="Garamond" pitchFamily="18" charset="0"/>
              </a:rPr>
              <a:t> </a:t>
            </a:r>
            <a:r>
              <a:rPr lang="pl-PL" sz="2400" dirty="0" smtClean="0">
                <a:latin typeface="Garamond" pitchFamily="18" charset="0"/>
              </a:rPr>
              <a:t>	</a:t>
            </a:r>
          </a:p>
          <a:p>
            <a:pPr algn="just">
              <a:lnSpc>
                <a:spcPts val="2100"/>
              </a:lnSpc>
              <a:buNone/>
            </a:pPr>
            <a:r>
              <a:rPr lang="pl-PL" sz="2400" b="1" dirty="0" smtClean="0">
                <a:latin typeface="Garamond" pitchFamily="18" charset="0"/>
              </a:rPr>
              <a:t>	</a:t>
            </a:r>
          </a:p>
          <a:p>
            <a:pPr algn="just">
              <a:lnSpc>
                <a:spcPts val="2100"/>
              </a:lnSpc>
              <a:buNone/>
            </a:pPr>
            <a:endParaRPr lang="pl-PL" sz="2400" b="1" dirty="0" smtClean="0">
              <a:latin typeface="Garamond" pitchFamily="18" charset="0"/>
              <a:ea typeface="Calibri"/>
              <a:cs typeface="Times New Roman"/>
            </a:endParaRPr>
          </a:p>
          <a:p>
            <a:pPr algn="ctr">
              <a:lnSpc>
                <a:spcPts val="2100"/>
              </a:lnSpc>
              <a:buNone/>
            </a:pPr>
            <a:endParaRPr lang="pl-PL" sz="2400" b="1" dirty="0" smtClean="0">
              <a:latin typeface="Garamond" pitchFamily="18" charset="0"/>
              <a:ea typeface="Calibri"/>
              <a:cs typeface="Times New Roman"/>
            </a:endParaRPr>
          </a:p>
          <a:p>
            <a:pPr algn="ctr">
              <a:lnSpc>
                <a:spcPts val="2100"/>
              </a:lnSpc>
              <a:buNone/>
            </a:pPr>
            <a:endParaRPr lang="pl-PL" sz="2400" b="1" dirty="0" smtClean="0">
              <a:latin typeface="Garamond" pitchFamily="18" charset="0"/>
              <a:ea typeface="Calibri"/>
              <a:cs typeface="Times New Roman"/>
            </a:endParaRPr>
          </a:p>
          <a:p>
            <a:pPr algn="ctr">
              <a:lnSpc>
                <a:spcPts val="2100"/>
              </a:lnSpc>
              <a:buNone/>
            </a:pPr>
            <a:endParaRPr lang="pl-PL" sz="2400" dirty="0" smtClean="0">
              <a:latin typeface="Garamond" pitchFamily="18" charset="0"/>
              <a:ea typeface="Calibri"/>
              <a:cs typeface="Times New Roman"/>
            </a:endParaRPr>
          </a:p>
          <a:p>
            <a:pPr algn="ctr">
              <a:lnSpc>
                <a:spcPts val="2100"/>
              </a:lnSpc>
              <a:buNone/>
            </a:pPr>
            <a:r>
              <a:rPr lang="pl-PL" sz="2400" dirty="0" smtClean="0">
                <a:latin typeface="Garamond" pitchFamily="18" charset="0"/>
                <a:ea typeface="Calibri"/>
                <a:cs typeface="Times New Roman"/>
              </a:rPr>
              <a:t>Dziękuję Państwu</a:t>
            </a:r>
          </a:p>
          <a:p>
            <a:pPr algn="ctr">
              <a:lnSpc>
                <a:spcPts val="2100"/>
              </a:lnSpc>
              <a:buNone/>
            </a:pPr>
            <a:r>
              <a:rPr lang="pl-PL" sz="2400" dirty="0" smtClean="0">
                <a:latin typeface="Garamond" pitchFamily="18" charset="0"/>
                <a:ea typeface="Calibri"/>
                <a:cs typeface="Times New Roman"/>
              </a:rPr>
              <a:t>za uwagę</a:t>
            </a:r>
            <a:r>
              <a:rPr lang="en-US" sz="1800" dirty="0" smtClean="0">
                <a:latin typeface="Garamond"/>
                <a:ea typeface="Calibri"/>
                <a:cs typeface="Times New Roman"/>
              </a:rPr>
              <a:t> </a:t>
            </a:r>
          </a:p>
          <a:p>
            <a:pPr algn="just">
              <a:lnSpc>
                <a:spcPts val="2200"/>
              </a:lnSpc>
              <a:buNone/>
            </a:pPr>
            <a:endParaRPr lang="en-US" sz="1800" dirty="0" smtClean="0">
              <a:latin typeface="Garamond"/>
              <a:ea typeface="Calibri"/>
              <a:cs typeface="Times New Roman"/>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11156"/>
          </a:xfrm>
        </p:spPr>
        <p:txBody>
          <a:bodyPr>
            <a:normAutofit/>
          </a:bodyPr>
          <a:lstStyle/>
          <a:p>
            <a:pPr algn="l"/>
            <a:r>
              <a:rPr lang="pl-PL" sz="1300" i="1" dirty="0" smtClean="0">
                <a:solidFill>
                  <a:prstClr val="black"/>
                </a:solidFill>
                <a:latin typeface="Garamond" pitchFamily="18" charset="0"/>
              </a:rPr>
              <a:t>III  MODELE KRYTYKI PRZEKŁADU</a:t>
            </a:r>
            <a:endParaRPr lang="pl-PL" dirty="0"/>
          </a:p>
        </p:txBody>
      </p:sp>
      <p:sp>
        <p:nvSpPr>
          <p:cNvPr id="3" name="Symbol zastępczy zawartości 2"/>
          <p:cNvSpPr>
            <a:spLocks noGrp="1"/>
          </p:cNvSpPr>
          <p:nvPr>
            <p:ph idx="1"/>
          </p:nvPr>
        </p:nvSpPr>
        <p:spPr>
          <a:xfrm>
            <a:off x="457200" y="785794"/>
            <a:ext cx="8229600" cy="5786478"/>
          </a:xfrm>
        </p:spPr>
        <p:txBody>
          <a:bodyPr>
            <a:normAutofit/>
          </a:bodyPr>
          <a:lstStyle/>
          <a:p>
            <a:pPr>
              <a:buNone/>
            </a:pPr>
            <a:r>
              <a:rPr lang="pl-PL" sz="1200" dirty="0" smtClean="0">
                <a:latin typeface="Garamond" pitchFamily="18" charset="0"/>
              </a:rPr>
              <a:t> </a:t>
            </a:r>
            <a:r>
              <a:rPr lang="pl-PL" sz="2400" dirty="0" smtClean="0">
                <a:latin typeface="Garamond" pitchFamily="18" charset="0"/>
              </a:rPr>
              <a:t>	</a:t>
            </a:r>
            <a:endParaRPr lang="en-US" sz="1800" b="1" dirty="0" smtClean="0">
              <a:latin typeface="Garamond" pitchFamily="18" charset="0"/>
            </a:endParaRPr>
          </a:p>
          <a:p>
            <a:pPr>
              <a:buNone/>
            </a:pPr>
            <a:r>
              <a:rPr lang="pl-PL" sz="1800" b="1" dirty="0" smtClean="0">
                <a:latin typeface="Garamond" pitchFamily="18" charset="0"/>
              </a:rPr>
              <a:t>	</a:t>
            </a:r>
            <a:r>
              <a:rPr lang="pl-PL" sz="1900" dirty="0" smtClean="0">
                <a:latin typeface="Garamond" pitchFamily="18" charset="0"/>
              </a:rPr>
              <a:t>Modele przekładu wg</a:t>
            </a:r>
            <a:r>
              <a:rPr lang="en-US" sz="1900" b="1" dirty="0" smtClean="0">
                <a:latin typeface="Garamond" pitchFamily="18" charset="0"/>
              </a:rPr>
              <a:t> </a:t>
            </a:r>
            <a:r>
              <a:rPr lang="en-US" sz="1900" b="1" cap="small" dirty="0" smtClean="0">
                <a:latin typeface="Garamond" pitchFamily="18" charset="0"/>
              </a:rPr>
              <a:t>Carol Maier</a:t>
            </a:r>
            <a:r>
              <a:rPr lang="pl-PL" sz="1900" b="1" cap="small" dirty="0" smtClean="0">
                <a:latin typeface="Garamond" pitchFamily="18" charset="0"/>
              </a:rPr>
              <a:t>, </a:t>
            </a:r>
            <a:r>
              <a:rPr lang="en-US" sz="1900" b="1" i="1" cap="small" dirty="0" smtClean="0">
                <a:latin typeface="Garamond" pitchFamily="18" charset="0"/>
              </a:rPr>
              <a:t>Reviewing and criticism</a:t>
            </a:r>
            <a:endParaRPr lang="pl-PL" sz="1900" b="1" i="1" cap="small" dirty="0" smtClean="0">
              <a:latin typeface="Garamond" pitchFamily="18" charset="0"/>
            </a:endParaRPr>
          </a:p>
          <a:p>
            <a:pPr>
              <a:buNone/>
            </a:pPr>
            <a:r>
              <a:rPr lang="pl-PL" sz="1900" i="1" dirty="0" smtClean="0">
                <a:latin typeface="Garamond" pitchFamily="18" charset="0"/>
              </a:rPr>
              <a:t>	</a:t>
            </a:r>
            <a:r>
              <a:rPr lang="pl-PL" sz="1900" dirty="0" smtClean="0">
                <a:latin typeface="Garamond" pitchFamily="18" charset="0"/>
              </a:rPr>
              <a:t>In: </a:t>
            </a:r>
            <a:r>
              <a:rPr lang="en-US" sz="1900" i="1" dirty="0" err="1" smtClean="0">
                <a:latin typeface="Garamond" pitchFamily="18" charset="0"/>
              </a:rPr>
              <a:t>Routledge</a:t>
            </a:r>
            <a:r>
              <a:rPr lang="en-US" sz="1900" i="1" dirty="0" smtClean="0">
                <a:latin typeface="Garamond" pitchFamily="18" charset="0"/>
              </a:rPr>
              <a:t> Encyclopedia of Translation Studies</a:t>
            </a:r>
            <a:r>
              <a:rPr lang="pl-PL" sz="1900" i="1" dirty="0" smtClean="0">
                <a:latin typeface="Garamond" pitchFamily="18" charset="0"/>
              </a:rPr>
              <a:t>,</a:t>
            </a:r>
            <a:br>
              <a:rPr lang="pl-PL" sz="1900" i="1" dirty="0" smtClean="0">
                <a:latin typeface="Garamond" pitchFamily="18" charset="0"/>
              </a:rPr>
            </a:br>
            <a:r>
              <a:rPr lang="en-US" sz="1900" dirty="0" smtClean="0">
                <a:latin typeface="Garamond" pitchFamily="18" charset="0"/>
              </a:rPr>
              <a:t>ed. Mona Baker, Gabriela </a:t>
            </a:r>
            <a:r>
              <a:rPr lang="en-US" sz="1900" dirty="0" err="1" smtClean="0">
                <a:latin typeface="Garamond" pitchFamily="18" charset="0"/>
              </a:rPr>
              <a:t>Saldanha</a:t>
            </a:r>
            <a:r>
              <a:rPr lang="en-US" sz="1900" dirty="0" smtClean="0">
                <a:latin typeface="Garamond" pitchFamily="18" charset="0"/>
              </a:rPr>
              <a:t>, 2nd ed., </a:t>
            </a:r>
            <a:r>
              <a:rPr lang="en-US" sz="1900" dirty="0" err="1" smtClean="0">
                <a:latin typeface="Garamond" pitchFamily="18" charset="0"/>
              </a:rPr>
              <a:t>Routledge</a:t>
            </a:r>
            <a:r>
              <a:rPr lang="en-US" sz="1900" dirty="0" smtClean="0">
                <a:latin typeface="Garamond" pitchFamily="18" charset="0"/>
              </a:rPr>
              <a:t> 2009</a:t>
            </a:r>
            <a:r>
              <a:rPr lang="pl-PL" sz="1900" dirty="0" smtClean="0">
                <a:latin typeface="Garamond" pitchFamily="18" charset="0"/>
              </a:rPr>
              <a:t/>
            </a:r>
            <a:br>
              <a:rPr lang="pl-PL" sz="1900" dirty="0" smtClean="0">
                <a:latin typeface="Garamond" pitchFamily="18" charset="0"/>
              </a:rPr>
            </a:br>
            <a:r>
              <a:rPr lang="en-US" sz="1800" b="1" dirty="0" smtClean="0">
                <a:latin typeface="Garamond" pitchFamily="18" charset="0"/>
              </a:rPr>
              <a:t> </a:t>
            </a:r>
          </a:p>
          <a:p>
            <a:pPr>
              <a:buNone/>
            </a:pPr>
            <a:r>
              <a:rPr lang="pl-PL" sz="1800" b="1" dirty="0" smtClean="0">
                <a:latin typeface="Garamond" pitchFamily="18" charset="0"/>
              </a:rPr>
              <a:t>	</a:t>
            </a:r>
            <a:r>
              <a:rPr lang="en-US" sz="1800" dirty="0" smtClean="0">
                <a:latin typeface="Garamond"/>
                <a:ea typeface="Calibri"/>
                <a:cs typeface="Times New Roman"/>
              </a:rPr>
              <a:t>● comparative models</a:t>
            </a:r>
            <a:r>
              <a:rPr lang="pl-PL" sz="1800" dirty="0" smtClean="0">
                <a:latin typeface="Garamond"/>
                <a:ea typeface="Calibri"/>
                <a:cs typeface="Times New Roman"/>
              </a:rPr>
              <a:t> (</a:t>
            </a:r>
            <a:r>
              <a:rPr lang="pl-PL" sz="1800" dirty="0" err="1" smtClean="0">
                <a:latin typeface="Garamond"/>
                <a:ea typeface="Calibri"/>
                <a:cs typeface="Times New Roman"/>
              </a:rPr>
              <a:t>Newmark</a:t>
            </a:r>
            <a:r>
              <a:rPr lang="pl-PL" sz="1800" dirty="0" smtClean="0">
                <a:latin typeface="Garamond"/>
                <a:ea typeface="Calibri"/>
                <a:cs typeface="Times New Roman"/>
              </a:rPr>
              <a:t>, </a:t>
            </a:r>
            <a:r>
              <a:rPr lang="en-US" sz="1800" dirty="0" err="1" smtClean="0">
                <a:latin typeface="Garamond"/>
                <a:ea typeface="Calibri"/>
                <a:cs typeface="Times New Roman"/>
              </a:rPr>
              <a:t>Hatim</a:t>
            </a:r>
            <a:r>
              <a:rPr lang="pl-PL" sz="1800" smtClean="0">
                <a:latin typeface="Garamond"/>
                <a:ea typeface="Calibri"/>
                <a:cs typeface="Times New Roman"/>
              </a:rPr>
              <a:t> &amp;</a:t>
            </a:r>
            <a:r>
              <a:rPr lang="en-US" sz="1800" smtClean="0">
                <a:latin typeface="Garamond"/>
                <a:ea typeface="Calibri"/>
                <a:cs typeface="Times New Roman"/>
              </a:rPr>
              <a:t> Mason</a:t>
            </a:r>
            <a:r>
              <a:rPr lang="pl-PL" sz="1800" dirty="0" smtClean="0">
                <a:latin typeface="Garamond"/>
                <a:ea typeface="Calibri"/>
                <a:cs typeface="Times New Roman"/>
              </a:rPr>
              <a:t>)</a:t>
            </a:r>
          </a:p>
          <a:p>
            <a:pPr>
              <a:buNone/>
            </a:pPr>
            <a:r>
              <a:rPr lang="pl-PL" sz="1800" dirty="0" smtClean="0">
                <a:latin typeface="Garamond"/>
                <a:ea typeface="Calibri"/>
                <a:cs typeface="Times New Roman"/>
              </a:rPr>
              <a:t>	</a:t>
            </a:r>
            <a:r>
              <a:rPr lang="en-US" sz="1800" dirty="0" smtClean="0">
                <a:latin typeface="Garamond"/>
                <a:ea typeface="Calibri"/>
                <a:cs typeface="Times New Roman"/>
              </a:rPr>
              <a:t>● models focused on the translated text and the target culture</a:t>
            </a:r>
            <a:r>
              <a:rPr lang="pl-PL" sz="1800" dirty="0" smtClean="0">
                <a:latin typeface="Garamond"/>
                <a:ea typeface="Calibri"/>
                <a:cs typeface="Times New Roman"/>
              </a:rPr>
              <a:t> (</a:t>
            </a:r>
            <a:r>
              <a:rPr lang="en-US" sz="1800" dirty="0" err="1" smtClean="0">
                <a:latin typeface="Garamond"/>
                <a:ea typeface="Calibri"/>
                <a:cs typeface="Times New Roman"/>
              </a:rPr>
              <a:t>Lefevere</a:t>
            </a:r>
            <a:r>
              <a:rPr lang="pl-PL" sz="1800" dirty="0" smtClean="0">
                <a:latin typeface="Garamond"/>
                <a:ea typeface="Calibri"/>
                <a:cs typeface="Times New Roman"/>
              </a:rPr>
              <a:t>, </a:t>
            </a:r>
            <a:r>
              <a:rPr lang="pl-PL" sz="1800" dirty="0" err="1" smtClean="0">
                <a:latin typeface="Garamond"/>
                <a:ea typeface="Calibri"/>
                <a:cs typeface="Times New Roman"/>
              </a:rPr>
              <a:t>Toury</a:t>
            </a:r>
            <a:r>
              <a:rPr lang="pl-PL" sz="1800" dirty="0" smtClean="0">
                <a:latin typeface="Garamond"/>
                <a:ea typeface="Calibri"/>
                <a:cs typeface="Times New Roman"/>
              </a:rPr>
              <a:t>)</a:t>
            </a:r>
          </a:p>
          <a:p>
            <a:pPr>
              <a:buNone/>
            </a:pPr>
            <a:r>
              <a:rPr lang="pl-PL" sz="1800" dirty="0" smtClean="0">
                <a:latin typeface="Garamond"/>
                <a:cs typeface="Times New Roman"/>
              </a:rPr>
              <a:t>	</a:t>
            </a:r>
            <a:r>
              <a:rPr lang="en-US" sz="1800" dirty="0" smtClean="0">
                <a:latin typeface="Garamond"/>
                <a:ea typeface="Calibri"/>
                <a:cs typeface="Times New Roman"/>
              </a:rPr>
              <a:t>● post-structural approaches</a:t>
            </a:r>
            <a:r>
              <a:rPr lang="pl-PL" sz="1800" dirty="0" smtClean="0">
                <a:latin typeface="Garamond"/>
                <a:ea typeface="Calibri"/>
                <a:cs typeface="Times New Roman"/>
              </a:rPr>
              <a:t> (</a:t>
            </a:r>
            <a:r>
              <a:rPr lang="en-US" sz="1800" dirty="0" err="1" smtClean="0">
                <a:latin typeface="Garamond"/>
                <a:ea typeface="Calibri"/>
                <a:cs typeface="Times New Roman"/>
              </a:rPr>
              <a:t>Spivak</a:t>
            </a:r>
            <a:r>
              <a:rPr lang="pl-PL" sz="1800" dirty="0" smtClean="0">
                <a:latin typeface="Garamond"/>
                <a:ea typeface="Calibri"/>
                <a:cs typeface="Times New Roman"/>
              </a:rPr>
              <a:t>)</a:t>
            </a:r>
            <a:endParaRPr lang="en-US" sz="1800" dirty="0" smtClean="0">
              <a:latin typeface="Garamond"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11156"/>
          </a:xfrm>
        </p:spPr>
        <p:txBody>
          <a:bodyPr>
            <a:normAutofit/>
          </a:bodyPr>
          <a:lstStyle/>
          <a:p>
            <a:pPr algn="l"/>
            <a:r>
              <a:rPr lang="pl-PL" sz="1300" i="1" dirty="0" smtClean="0">
                <a:solidFill>
                  <a:prstClr val="black"/>
                </a:solidFill>
                <a:latin typeface="Garamond" pitchFamily="18" charset="0"/>
              </a:rPr>
              <a:t>III  MODELE KRYTYKI PRZEKŁADU</a:t>
            </a:r>
            <a:endParaRPr lang="pl-PL" dirty="0"/>
          </a:p>
        </p:txBody>
      </p:sp>
      <p:sp>
        <p:nvSpPr>
          <p:cNvPr id="3" name="Symbol zastępczy zawartości 2"/>
          <p:cNvSpPr>
            <a:spLocks noGrp="1"/>
          </p:cNvSpPr>
          <p:nvPr>
            <p:ph idx="1"/>
          </p:nvPr>
        </p:nvSpPr>
        <p:spPr>
          <a:xfrm>
            <a:off x="457200" y="785794"/>
            <a:ext cx="8229600" cy="5786478"/>
          </a:xfrm>
        </p:spPr>
        <p:txBody>
          <a:bodyPr>
            <a:normAutofit/>
          </a:bodyPr>
          <a:lstStyle/>
          <a:p>
            <a:pPr>
              <a:buNone/>
            </a:pPr>
            <a:r>
              <a:rPr lang="pl-PL" sz="1200" dirty="0" smtClean="0">
                <a:latin typeface="Garamond" pitchFamily="18" charset="0"/>
              </a:rPr>
              <a:t> </a:t>
            </a:r>
            <a:r>
              <a:rPr lang="pl-PL" sz="2400" dirty="0" smtClean="0">
                <a:latin typeface="Garamond" pitchFamily="18" charset="0"/>
              </a:rPr>
              <a:t>	</a:t>
            </a:r>
          </a:p>
          <a:p>
            <a:pPr algn="just">
              <a:lnSpc>
                <a:spcPts val="2100"/>
              </a:lnSpc>
              <a:buNone/>
            </a:pPr>
            <a:r>
              <a:rPr lang="pl-PL" sz="2400" b="1" dirty="0" smtClean="0">
                <a:latin typeface="Garamond" pitchFamily="18" charset="0"/>
              </a:rPr>
              <a:t>	</a:t>
            </a:r>
            <a:r>
              <a:rPr lang="en-US" sz="1900" b="1" cap="small" dirty="0" smtClean="0">
                <a:latin typeface="Garamond"/>
                <a:ea typeface="Calibri"/>
                <a:cs typeface="Times New Roman"/>
              </a:rPr>
              <a:t>Peter </a:t>
            </a:r>
            <a:r>
              <a:rPr lang="en-US" sz="1900" b="1" cap="small" dirty="0" err="1" smtClean="0">
                <a:latin typeface="Garamond"/>
                <a:ea typeface="Calibri"/>
                <a:cs typeface="Times New Roman"/>
              </a:rPr>
              <a:t>Newmark</a:t>
            </a:r>
            <a:r>
              <a:rPr lang="en-US" sz="1900" b="1" cap="small" dirty="0" smtClean="0">
                <a:latin typeface="Garamond"/>
                <a:ea typeface="Calibri"/>
                <a:cs typeface="Times New Roman"/>
              </a:rPr>
              <a:t>, </a:t>
            </a:r>
            <a:r>
              <a:rPr lang="en-US" sz="1900" b="1" i="1" cap="small" dirty="0" smtClean="0">
                <a:latin typeface="Garamond"/>
                <a:ea typeface="Calibri"/>
                <a:cs typeface="Times New Roman"/>
              </a:rPr>
              <a:t>Translation Criticism</a:t>
            </a:r>
            <a:endParaRPr lang="pl-PL" sz="1900" b="1" cap="small" dirty="0" smtClean="0">
              <a:latin typeface="Garamond"/>
              <a:ea typeface="Calibri"/>
              <a:cs typeface="Times New Roman"/>
            </a:endParaRPr>
          </a:p>
          <a:p>
            <a:pPr algn="just">
              <a:lnSpc>
                <a:spcPts val="2100"/>
              </a:lnSpc>
              <a:buNone/>
            </a:pPr>
            <a:r>
              <a:rPr lang="pl-PL" sz="1900" b="1" dirty="0" smtClean="0">
                <a:latin typeface="Garamond"/>
                <a:ea typeface="Calibri"/>
                <a:cs typeface="Times New Roman"/>
              </a:rPr>
              <a:t>	</a:t>
            </a:r>
            <a:r>
              <a:rPr lang="en-US" sz="1900" dirty="0" smtClean="0">
                <a:latin typeface="Garamond"/>
                <a:ea typeface="Calibri"/>
                <a:cs typeface="Times New Roman"/>
              </a:rPr>
              <a:t>In: </a:t>
            </a:r>
            <a:r>
              <a:rPr lang="en-US" sz="1900" i="1" dirty="0" smtClean="0">
                <a:latin typeface="Garamond"/>
                <a:ea typeface="Calibri"/>
                <a:cs typeface="Times New Roman"/>
              </a:rPr>
              <a:t>A Textbook on Translation</a:t>
            </a:r>
            <a:r>
              <a:rPr lang="en-US" sz="1900" dirty="0" smtClean="0">
                <a:latin typeface="Garamond"/>
                <a:ea typeface="Calibri"/>
                <a:cs typeface="Times New Roman"/>
              </a:rPr>
              <a:t>, 1988</a:t>
            </a:r>
            <a:endParaRPr lang="pl-PL" sz="1900" dirty="0" smtClean="0">
              <a:latin typeface="Garamond"/>
              <a:ea typeface="Calibri"/>
              <a:cs typeface="Times New Roman"/>
            </a:endParaRPr>
          </a:p>
          <a:p>
            <a:pPr algn="just">
              <a:lnSpc>
                <a:spcPts val="2100"/>
              </a:lnSpc>
              <a:buNone/>
            </a:pPr>
            <a:endParaRPr lang="pl-PL" sz="1900" dirty="0" smtClean="0">
              <a:latin typeface="Garamond"/>
              <a:ea typeface="Calibri"/>
              <a:cs typeface="Times New Roman"/>
            </a:endParaRPr>
          </a:p>
          <a:p>
            <a:pPr algn="just">
              <a:lnSpc>
                <a:spcPts val="2100"/>
              </a:lnSpc>
              <a:buNone/>
            </a:pPr>
            <a:endParaRPr lang="pl-PL" sz="1900" dirty="0" smtClean="0">
              <a:latin typeface="Garamond"/>
              <a:ea typeface="Calibri"/>
              <a:cs typeface="Times New Roman"/>
            </a:endParaRPr>
          </a:p>
          <a:p>
            <a:pPr algn="just">
              <a:lnSpc>
                <a:spcPts val="2200"/>
              </a:lnSpc>
              <a:buNone/>
            </a:pPr>
            <a:r>
              <a:rPr lang="pl-PL" sz="1900" dirty="0" smtClean="0">
                <a:latin typeface="Garamond"/>
                <a:ea typeface="Calibri"/>
                <a:cs typeface="Times New Roman"/>
              </a:rPr>
              <a:t>	</a:t>
            </a:r>
            <a:r>
              <a:rPr lang="en-US" sz="1800" dirty="0" smtClean="0">
                <a:latin typeface="Garamond"/>
                <a:ea typeface="Calibri"/>
                <a:cs typeface="Times New Roman"/>
              </a:rPr>
              <a:t>“Translation criticism is an essential link between translation theory and practice;</a:t>
            </a:r>
            <a:r>
              <a:rPr lang="pl-PL" sz="1800" dirty="0" smtClean="0">
                <a:latin typeface="Garamond"/>
                <a:ea typeface="Calibri"/>
                <a:cs typeface="Times New Roman"/>
              </a:rPr>
              <a:t/>
            </a:r>
            <a:br>
              <a:rPr lang="pl-PL" sz="1800" dirty="0" smtClean="0">
                <a:latin typeface="Garamond"/>
                <a:ea typeface="Calibri"/>
                <a:cs typeface="Times New Roman"/>
              </a:rPr>
            </a:br>
            <a:r>
              <a:rPr lang="en-US" sz="1800" dirty="0" smtClean="0">
                <a:latin typeface="Garamond"/>
                <a:ea typeface="Calibri"/>
                <a:cs typeface="Times New Roman"/>
              </a:rPr>
              <a:t>it is also an enjoyable and instructive exercise, particularly if you are </a:t>
            </a:r>
            <a:r>
              <a:rPr lang="en-US" sz="1800" dirty="0" err="1" smtClean="0">
                <a:latin typeface="Garamond"/>
                <a:ea typeface="Calibri"/>
                <a:cs typeface="Times New Roman"/>
              </a:rPr>
              <a:t>criticising</a:t>
            </a:r>
            <a:r>
              <a:rPr lang="en-US" sz="1800" dirty="0" smtClean="0">
                <a:latin typeface="Garamond"/>
                <a:ea typeface="Calibri"/>
                <a:cs typeface="Times New Roman"/>
              </a:rPr>
              <a:t> someone else’s translation or, even better, two or more translations of the same text.”</a:t>
            </a:r>
          </a:p>
          <a:p>
            <a:pPr algn="just">
              <a:lnSpc>
                <a:spcPts val="2200"/>
              </a:lnSpc>
              <a:buNone/>
            </a:pPr>
            <a:r>
              <a:rPr lang="en-US" sz="1800" dirty="0" smtClean="0">
                <a:latin typeface="Garamond"/>
                <a:ea typeface="Calibri"/>
                <a:cs typeface="Times New Roman"/>
              </a:rPr>
              <a:t> </a:t>
            </a:r>
          </a:p>
          <a:p>
            <a:pPr algn="just">
              <a:lnSpc>
                <a:spcPts val="2200"/>
              </a:lnSpc>
              <a:buNone/>
            </a:pPr>
            <a:r>
              <a:rPr lang="pl-PL" sz="1800" dirty="0" smtClean="0">
                <a:latin typeface="Garamond"/>
                <a:ea typeface="Calibri"/>
                <a:cs typeface="Times New Roman"/>
              </a:rPr>
              <a:t>	</a:t>
            </a:r>
            <a:r>
              <a:rPr lang="en-US" sz="1800" dirty="0" smtClean="0">
                <a:latin typeface="Garamond"/>
                <a:ea typeface="Calibri"/>
                <a:cs typeface="Times New Roman"/>
              </a:rPr>
              <a:t>►the large ‘taste area’ </a:t>
            </a:r>
          </a:p>
          <a:p>
            <a:pPr algn="just">
              <a:lnSpc>
                <a:spcPts val="2200"/>
              </a:lnSpc>
              <a:buNone/>
            </a:pPr>
            <a:r>
              <a:rPr lang="pl-PL" sz="1800" dirty="0" smtClean="0">
                <a:latin typeface="Garamond"/>
                <a:ea typeface="Calibri"/>
                <a:cs typeface="Times New Roman"/>
              </a:rPr>
              <a:t>	</a:t>
            </a:r>
            <a:r>
              <a:rPr lang="en-US" sz="1800" dirty="0" smtClean="0">
                <a:latin typeface="Garamond"/>
                <a:ea typeface="Calibri"/>
                <a:cs typeface="Times New Roman"/>
              </a:rPr>
              <a:t>► different translators prefer different methods</a:t>
            </a:r>
          </a:p>
          <a:p>
            <a:pPr algn="just">
              <a:lnSpc>
                <a:spcPts val="2100"/>
              </a:lnSpc>
              <a:buNone/>
            </a:pPr>
            <a:endParaRPr lang="en-US" sz="1900" dirty="0" smtClean="0">
              <a:latin typeface="Garamond"/>
              <a:ea typeface="Calibri"/>
              <a:cs typeface="Times New Roman"/>
            </a:endParaRPr>
          </a:p>
          <a:p>
            <a:pPr algn="just">
              <a:lnSpc>
                <a:spcPts val="2100"/>
              </a:lnSpc>
              <a:spcAft>
                <a:spcPts val="0"/>
              </a:spcAft>
              <a:buNone/>
            </a:pPr>
            <a:r>
              <a:rPr lang="pl-PL" sz="1800" dirty="0" smtClean="0">
                <a:latin typeface="Garamond"/>
                <a:ea typeface="Calibri"/>
                <a:cs typeface="Times New Roman"/>
              </a:rPr>
              <a:t>	</a:t>
            </a:r>
            <a:endParaRPr lang="en-US" sz="1800" dirty="0" smtClean="0">
              <a:latin typeface="Garamond"/>
              <a:ea typeface="Calibri"/>
              <a:cs typeface="Times New Roman"/>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11156"/>
          </a:xfrm>
        </p:spPr>
        <p:txBody>
          <a:bodyPr>
            <a:normAutofit/>
          </a:bodyPr>
          <a:lstStyle/>
          <a:p>
            <a:pPr algn="l"/>
            <a:r>
              <a:rPr lang="pl-PL" sz="1300" i="1" dirty="0" smtClean="0">
                <a:solidFill>
                  <a:prstClr val="black"/>
                </a:solidFill>
                <a:latin typeface="Garamond" pitchFamily="18" charset="0"/>
              </a:rPr>
              <a:t>III  MODELE KRYTYKI PRZEKŁADU</a:t>
            </a:r>
            <a:endParaRPr lang="pl-PL" dirty="0"/>
          </a:p>
        </p:txBody>
      </p:sp>
      <p:sp>
        <p:nvSpPr>
          <p:cNvPr id="3" name="Symbol zastępczy zawartości 2"/>
          <p:cNvSpPr>
            <a:spLocks noGrp="1"/>
          </p:cNvSpPr>
          <p:nvPr>
            <p:ph idx="1"/>
          </p:nvPr>
        </p:nvSpPr>
        <p:spPr>
          <a:xfrm>
            <a:off x="457200" y="785794"/>
            <a:ext cx="8229600" cy="5786478"/>
          </a:xfrm>
        </p:spPr>
        <p:txBody>
          <a:bodyPr>
            <a:normAutofit/>
          </a:bodyPr>
          <a:lstStyle/>
          <a:p>
            <a:pPr>
              <a:buNone/>
            </a:pPr>
            <a:r>
              <a:rPr lang="pl-PL" sz="1200" dirty="0" smtClean="0">
                <a:latin typeface="Garamond" pitchFamily="18" charset="0"/>
              </a:rPr>
              <a:t> </a:t>
            </a:r>
            <a:r>
              <a:rPr lang="pl-PL" sz="2400" dirty="0" smtClean="0">
                <a:latin typeface="Garamond" pitchFamily="18" charset="0"/>
              </a:rPr>
              <a:t>	</a:t>
            </a:r>
          </a:p>
          <a:p>
            <a:pPr algn="just">
              <a:lnSpc>
                <a:spcPts val="2100"/>
              </a:lnSpc>
              <a:buNone/>
            </a:pPr>
            <a:r>
              <a:rPr lang="pl-PL" sz="2400" b="1" dirty="0" smtClean="0">
                <a:latin typeface="Garamond" pitchFamily="18" charset="0"/>
              </a:rPr>
              <a:t>	</a:t>
            </a:r>
            <a:r>
              <a:rPr lang="en-US" sz="1900" b="1" cap="small" dirty="0" smtClean="0">
                <a:latin typeface="Garamond"/>
                <a:ea typeface="Calibri"/>
                <a:cs typeface="Times New Roman"/>
              </a:rPr>
              <a:t>Peter </a:t>
            </a:r>
            <a:r>
              <a:rPr lang="en-US" sz="1900" b="1" cap="small" dirty="0" err="1" smtClean="0">
                <a:latin typeface="Garamond"/>
                <a:ea typeface="Calibri"/>
                <a:cs typeface="Times New Roman"/>
              </a:rPr>
              <a:t>Newmark</a:t>
            </a:r>
            <a:r>
              <a:rPr lang="en-US" sz="1900" b="1" cap="small" dirty="0" smtClean="0">
                <a:latin typeface="Garamond"/>
                <a:ea typeface="Calibri"/>
                <a:cs typeface="Times New Roman"/>
              </a:rPr>
              <a:t>, </a:t>
            </a:r>
            <a:r>
              <a:rPr lang="en-US" sz="1900" b="1" i="1" cap="small" dirty="0" smtClean="0">
                <a:latin typeface="Garamond"/>
                <a:ea typeface="Calibri"/>
                <a:cs typeface="Times New Roman"/>
              </a:rPr>
              <a:t>Translation Criticism</a:t>
            </a:r>
            <a:r>
              <a:rPr lang="pl-PL" sz="1900" dirty="0" smtClean="0">
                <a:latin typeface="Garamond"/>
                <a:ea typeface="Calibri"/>
                <a:cs typeface="Times New Roman"/>
              </a:rPr>
              <a:t>, c.d.</a:t>
            </a:r>
          </a:p>
          <a:p>
            <a:pPr algn="just">
              <a:lnSpc>
                <a:spcPts val="2100"/>
              </a:lnSpc>
              <a:buNone/>
            </a:pPr>
            <a:endParaRPr lang="pl-PL" sz="1900" dirty="0" smtClean="0">
              <a:latin typeface="Garamond"/>
              <a:ea typeface="Calibri"/>
              <a:cs typeface="Times New Roman"/>
            </a:endParaRPr>
          </a:p>
          <a:p>
            <a:pPr algn="just">
              <a:lnSpc>
                <a:spcPts val="2100"/>
              </a:lnSpc>
              <a:buNone/>
            </a:pPr>
            <a:endParaRPr lang="pl-PL" sz="1900" dirty="0" smtClean="0">
              <a:latin typeface="Garamond"/>
              <a:ea typeface="Calibri"/>
              <a:cs typeface="Times New Roman"/>
            </a:endParaRPr>
          </a:p>
          <a:p>
            <a:pPr algn="just">
              <a:lnSpc>
                <a:spcPts val="2200"/>
              </a:lnSpc>
              <a:buNone/>
            </a:pPr>
            <a:r>
              <a:rPr lang="pl-PL" sz="1900" dirty="0" smtClean="0">
                <a:latin typeface="Garamond"/>
                <a:ea typeface="Calibri"/>
                <a:cs typeface="Times New Roman"/>
              </a:rPr>
              <a:t>	</a:t>
            </a:r>
            <a:r>
              <a:rPr lang="en-US" sz="1800" dirty="0" smtClean="0">
                <a:latin typeface="Garamond"/>
                <a:ea typeface="Calibri"/>
                <a:cs typeface="Times New Roman"/>
              </a:rPr>
              <a:t>Various aspects of translation criticism:</a:t>
            </a:r>
          </a:p>
          <a:p>
            <a:pPr algn="just">
              <a:lnSpc>
                <a:spcPts val="2200"/>
              </a:lnSpc>
              <a:buNone/>
            </a:pPr>
            <a:r>
              <a:rPr lang="pl-PL" sz="1800" dirty="0" smtClean="0">
                <a:latin typeface="Garamond"/>
                <a:ea typeface="Calibri"/>
                <a:cs typeface="Times New Roman"/>
              </a:rPr>
              <a:t>	</a:t>
            </a:r>
            <a:r>
              <a:rPr lang="en-US" sz="1800" dirty="0" smtClean="0">
                <a:latin typeface="Garamond"/>
                <a:ea typeface="Calibri"/>
                <a:cs typeface="Times New Roman"/>
              </a:rPr>
              <a:t>“[…] you can assess the translation by its standard of referential and pragmatic accuracy, but if this is inappropriate and rather futile, because there is so much</a:t>
            </a:r>
            <a:r>
              <a:rPr lang="pl-PL" sz="1800" dirty="0" smtClean="0">
                <a:latin typeface="Garamond"/>
                <a:ea typeface="Calibri"/>
                <a:cs typeface="Times New Roman"/>
              </a:rPr>
              <a:t/>
            </a:r>
            <a:br>
              <a:rPr lang="pl-PL" sz="1800" dirty="0" smtClean="0">
                <a:latin typeface="Garamond"/>
                <a:ea typeface="Calibri"/>
                <a:cs typeface="Times New Roman"/>
              </a:rPr>
            </a:br>
            <a:r>
              <a:rPr lang="en-US" sz="1800" dirty="0" smtClean="0">
                <a:latin typeface="Garamond"/>
                <a:ea typeface="Calibri"/>
                <a:cs typeface="Times New Roman"/>
              </a:rPr>
              <a:t>to ‘correct’, you can consider why the translator has apparently transposed or changed the mood so drastically.” </a:t>
            </a:r>
          </a:p>
          <a:p>
            <a:pPr algn="just">
              <a:lnSpc>
                <a:spcPts val="2200"/>
              </a:lnSpc>
              <a:buNone/>
            </a:pPr>
            <a:r>
              <a:rPr lang="en-US" sz="1800" dirty="0" smtClean="0">
                <a:latin typeface="Garamond"/>
                <a:ea typeface="Calibri"/>
                <a:cs typeface="Times New Roman"/>
              </a:rPr>
              <a:t> </a:t>
            </a:r>
          </a:p>
          <a:p>
            <a:pPr algn="just">
              <a:lnSpc>
                <a:spcPts val="2200"/>
              </a:lnSpc>
              <a:buNone/>
            </a:pPr>
            <a:r>
              <a:rPr lang="pl-PL" sz="1800" dirty="0" smtClean="0">
                <a:latin typeface="Garamond"/>
                <a:ea typeface="Calibri"/>
                <a:cs typeface="Times New Roman"/>
              </a:rPr>
              <a:t>	</a:t>
            </a:r>
            <a:r>
              <a:rPr lang="en-US" sz="1800" dirty="0" smtClean="0">
                <a:latin typeface="Garamond"/>
                <a:ea typeface="Calibri"/>
                <a:cs typeface="Times New Roman"/>
              </a:rPr>
              <a:t>► “How far is a translator entitled to get away from the words, to devote himself</a:t>
            </a:r>
            <a:r>
              <a:rPr lang="pl-PL" sz="1800" dirty="0" smtClean="0">
                <a:latin typeface="Garamond"/>
                <a:ea typeface="Calibri"/>
                <a:cs typeface="Times New Roman"/>
              </a:rPr>
              <a:t/>
            </a:r>
            <a:br>
              <a:rPr lang="pl-PL" sz="1800" dirty="0" smtClean="0">
                <a:latin typeface="Garamond"/>
                <a:ea typeface="Calibri"/>
                <a:cs typeface="Times New Roman"/>
              </a:rPr>
            </a:br>
            <a:r>
              <a:rPr lang="en-US" sz="1800" dirty="0" smtClean="0">
                <a:latin typeface="Garamond"/>
                <a:ea typeface="Calibri"/>
                <a:cs typeface="Times New Roman"/>
              </a:rPr>
              <a:t>to the message, the sense, the spirit?”</a:t>
            </a:r>
          </a:p>
          <a:p>
            <a:pPr algn="just">
              <a:lnSpc>
                <a:spcPts val="2100"/>
              </a:lnSpc>
              <a:buNone/>
            </a:pPr>
            <a:endParaRPr lang="en-US" sz="1800" dirty="0" smtClean="0">
              <a:latin typeface="Garamond"/>
              <a:ea typeface="Calibri"/>
              <a:cs typeface="Times New Roman"/>
            </a:endParaRPr>
          </a:p>
          <a:p>
            <a:pPr algn="just">
              <a:lnSpc>
                <a:spcPts val="2100"/>
              </a:lnSpc>
              <a:spcAft>
                <a:spcPts val="0"/>
              </a:spcAft>
              <a:buNone/>
            </a:pPr>
            <a:r>
              <a:rPr lang="pl-PL" sz="1800" dirty="0" smtClean="0">
                <a:latin typeface="Garamond"/>
                <a:ea typeface="Calibri"/>
                <a:cs typeface="Times New Roman"/>
              </a:rPr>
              <a:t>	</a:t>
            </a:r>
            <a:endParaRPr lang="en-US" sz="1800" dirty="0" smtClean="0">
              <a:latin typeface="Garamond"/>
              <a:ea typeface="Calibri"/>
              <a:cs typeface="Times New Roman"/>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11156"/>
          </a:xfrm>
        </p:spPr>
        <p:txBody>
          <a:bodyPr>
            <a:normAutofit/>
          </a:bodyPr>
          <a:lstStyle/>
          <a:p>
            <a:pPr algn="l"/>
            <a:r>
              <a:rPr lang="pl-PL" sz="1300" i="1" dirty="0" smtClean="0">
                <a:solidFill>
                  <a:prstClr val="black"/>
                </a:solidFill>
                <a:latin typeface="Garamond" pitchFamily="18" charset="0"/>
              </a:rPr>
              <a:t>III  MODELE KRYTYKI PRZEKŁADU</a:t>
            </a:r>
            <a:endParaRPr lang="pl-PL" dirty="0"/>
          </a:p>
        </p:txBody>
      </p:sp>
      <p:sp>
        <p:nvSpPr>
          <p:cNvPr id="3" name="Symbol zastępczy zawartości 2"/>
          <p:cNvSpPr>
            <a:spLocks noGrp="1"/>
          </p:cNvSpPr>
          <p:nvPr>
            <p:ph idx="1"/>
          </p:nvPr>
        </p:nvSpPr>
        <p:spPr>
          <a:xfrm>
            <a:off x="457200" y="785794"/>
            <a:ext cx="8229600" cy="5786478"/>
          </a:xfrm>
        </p:spPr>
        <p:txBody>
          <a:bodyPr>
            <a:normAutofit/>
          </a:bodyPr>
          <a:lstStyle/>
          <a:p>
            <a:pPr>
              <a:buNone/>
            </a:pPr>
            <a:r>
              <a:rPr lang="pl-PL" sz="1200" dirty="0" smtClean="0">
                <a:latin typeface="Garamond" pitchFamily="18" charset="0"/>
              </a:rPr>
              <a:t> </a:t>
            </a:r>
            <a:r>
              <a:rPr lang="pl-PL" sz="2400" dirty="0" smtClean="0">
                <a:latin typeface="Garamond" pitchFamily="18" charset="0"/>
              </a:rPr>
              <a:t>	</a:t>
            </a:r>
          </a:p>
          <a:p>
            <a:pPr algn="just">
              <a:lnSpc>
                <a:spcPts val="2100"/>
              </a:lnSpc>
              <a:buNone/>
            </a:pPr>
            <a:r>
              <a:rPr lang="pl-PL" sz="2400" b="1" dirty="0" smtClean="0">
                <a:latin typeface="Garamond" pitchFamily="18" charset="0"/>
              </a:rPr>
              <a:t>	</a:t>
            </a:r>
            <a:r>
              <a:rPr lang="en-US" sz="1900" b="1" cap="small" dirty="0" smtClean="0">
                <a:latin typeface="Garamond"/>
                <a:ea typeface="Calibri"/>
                <a:cs typeface="Times New Roman"/>
              </a:rPr>
              <a:t>Peter </a:t>
            </a:r>
            <a:r>
              <a:rPr lang="en-US" sz="1900" b="1" cap="small" dirty="0" err="1" smtClean="0">
                <a:latin typeface="Garamond"/>
                <a:ea typeface="Calibri"/>
                <a:cs typeface="Times New Roman"/>
              </a:rPr>
              <a:t>Newmark</a:t>
            </a:r>
            <a:r>
              <a:rPr lang="en-US" sz="1900" b="1" cap="small" dirty="0" smtClean="0">
                <a:latin typeface="Garamond"/>
                <a:ea typeface="Calibri"/>
                <a:cs typeface="Times New Roman"/>
              </a:rPr>
              <a:t>, </a:t>
            </a:r>
            <a:r>
              <a:rPr lang="en-US" sz="1900" b="1" i="1" cap="small" dirty="0" smtClean="0">
                <a:latin typeface="Garamond"/>
                <a:ea typeface="Calibri"/>
                <a:cs typeface="Times New Roman"/>
              </a:rPr>
              <a:t>Translation Criticism</a:t>
            </a:r>
            <a:r>
              <a:rPr lang="pl-PL" sz="1900" dirty="0" smtClean="0">
                <a:latin typeface="Garamond"/>
                <a:ea typeface="Calibri"/>
                <a:cs typeface="Times New Roman"/>
              </a:rPr>
              <a:t>, c.d.</a:t>
            </a:r>
          </a:p>
          <a:p>
            <a:pPr algn="just">
              <a:lnSpc>
                <a:spcPts val="2100"/>
              </a:lnSpc>
              <a:buNone/>
            </a:pPr>
            <a:endParaRPr lang="pl-PL" sz="1900" dirty="0" smtClean="0">
              <a:latin typeface="Garamond"/>
              <a:ea typeface="Calibri"/>
              <a:cs typeface="Times New Roman"/>
            </a:endParaRPr>
          </a:p>
          <a:p>
            <a:pPr algn="just">
              <a:lnSpc>
                <a:spcPts val="2100"/>
              </a:lnSpc>
              <a:buNone/>
            </a:pPr>
            <a:endParaRPr lang="pl-PL" sz="1900" dirty="0" smtClean="0">
              <a:latin typeface="Garamond"/>
              <a:ea typeface="Calibri"/>
              <a:cs typeface="Times New Roman"/>
            </a:endParaRPr>
          </a:p>
          <a:p>
            <a:pPr algn="just">
              <a:lnSpc>
                <a:spcPts val="2200"/>
              </a:lnSpc>
              <a:buNone/>
            </a:pPr>
            <a:r>
              <a:rPr lang="pl-PL" sz="1900" dirty="0" smtClean="0">
                <a:latin typeface="Garamond"/>
                <a:ea typeface="Calibri"/>
                <a:cs typeface="Times New Roman"/>
              </a:rPr>
              <a:t>	</a:t>
            </a:r>
            <a:r>
              <a:rPr lang="en-US" sz="1800" dirty="0" smtClean="0">
                <a:latin typeface="Garamond"/>
                <a:ea typeface="Calibri"/>
                <a:cs typeface="Times New Roman"/>
              </a:rPr>
              <a:t>“I think there are absolute values of accuracy and economy as well as relative values but these absolute values (like translation) must be continually reconsidered</a:t>
            </a:r>
            <a:r>
              <a:rPr lang="pl-PL" sz="1800" dirty="0" smtClean="0">
                <a:latin typeface="Garamond"/>
                <a:ea typeface="Calibri"/>
                <a:cs typeface="Times New Roman"/>
              </a:rPr>
              <a:t/>
            </a:r>
            <a:br>
              <a:rPr lang="pl-PL" sz="1800" dirty="0" smtClean="0">
                <a:latin typeface="Garamond"/>
                <a:ea typeface="Calibri"/>
                <a:cs typeface="Times New Roman"/>
              </a:rPr>
            </a:br>
            <a:r>
              <a:rPr lang="en-US" sz="1800" dirty="0" smtClean="0">
                <a:latin typeface="Garamond"/>
                <a:ea typeface="Calibri"/>
                <a:cs typeface="Times New Roman"/>
              </a:rPr>
              <a:t>and </a:t>
            </a:r>
            <a:r>
              <a:rPr lang="en-US" sz="1800" dirty="0" err="1" smtClean="0">
                <a:latin typeface="Garamond"/>
                <a:ea typeface="Calibri"/>
                <a:cs typeface="Times New Roman"/>
              </a:rPr>
              <a:t>rediscussed</a:t>
            </a:r>
            <a:r>
              <a:rPr lang="en-US" sz="1800" dirty="0" smtClean="0">
                <a:latin typeface="Garamond"/>
                <a:ea typeface="Calibri"/>
                <a:cs typeface="Times New Roman"/>
              </a:rPr>
              <a:t> in various cultural contexts; they cannot be taken for granted.</a:t>
            </a:r>
            <a:r>
              <a:rPr lang="pl-PL" sz="1800" dirty="0" smtClean="0">
                <a:latin typeface="Garamond"/>
                <a:ea typeface="Calibri"/>
                <a:cs typeface="Times New Roman"/>
              </a:rPr>
              <a:t/>
            </a:r>
            <a:br>
              <a:rPr lang="pl-PL" sz="1800" dirty="0" smtClean="0">
                <a:latin typeface="Garamond"/>
                <a:ea typeface="Calibri"/>
                <a:cs typeface="Times New Roman"/>
              </a:rPr>
            </a:br>
            <a:r>
              <a:rPr lang="en-US" sz="1800" dirty="0" smtClean="0">
                <a:latin typeface="Garamond"/>
                <a:ea typeface="Calibri"/>
                <a:cs typeface="Times New Roman"/>
              </a:rPr>
              <a:t>(This resembles the argument for God.)”</a:t>
            </a:r>
          </a:p>
          <a:p>
            <a:pPr algn="just">
              <a:lnSpc>
                <a:spcPts val="2200"/>
              </a:lnSpc>
              <a:buNone/>
            </a:pPr>
            <a:r>
              <a:rPr lang="en-US" sz="1800" dirty="0" smtClean="0">
                <a:latin typeface="Garamond"/>
                <a:ea typeface="Calibri"/>
                <a:cs typeface="Times New Roman"/>
              </a:rPr>
              <a:t> </a:t>
            </a:r>
          </a:p>
          <a:p>
            <a:pPr algn="just">
              <a:lnSpc>
                <a:spcPts val="2200"/>
              </a:lnSpc>
              <a:buNone/>
            </a:pPr>
            <a:r>
              <a:rPr lang="pl-PL" sz="1800" dirty="0" smtClean="0">
                <a:latin typeface="Garamond"/>
                <a:ea typeface="Calibri"/>
                <a:cs typeface="Times New Roman"/>
              </a:rPr>
              <a:t>	</a:t>
            </a:r>
            <a:r>
              <a:rPr lang="en-US" sz="1800" dirty="0" err="1" smtClean="0">
                <a:latin typeface="Garamond"/>
                <a:ea typeface="Calibri"/>
                <a:cs typeface="Times New Roman"/>
              </a:rPr>
              <a:t>Newmark</a:t>
            </a:r>
            <a:r>
              <a:rPr lang="en-US" sz="1800" dirty="0" smtClean="0">
                <a:latin typeface="Garamond"/>
                <a:ea typeface="Calibri"/>
                <a:cs typeface="Times New Roman"/>
              </a:rPr>
              <a:t>: two translation methods:</a:t>
            </a:r>
          </a:p>
          <a:p>
            <a:pPr algn="just">
              <a:lnSpc>
                <a:spcPts val="2200"/>
              </a:lnSpc>
              <a:buNone/>
            </a:pPr>
            <a:r>
              <a:rPr lang="pl-PL" sz="1800" dirty="0" smtClean="0">
                <a:latin typeface="Garamond"/>
                <a:ea typeface="Calibri"/>
                <a:cs typeface="Times New Roman"/>
              </a:rPr>
              <a:t>	</a:t>
            </a:r>
            <a:r>
              <a:rPr lang="en-US" sz="1800" dirty="0" smtClean="0">
                <a:latin typeface="Garamond"/>
                <a:ea typeface="Calibri"/>
                <a:cs typeface="Times New Roman"/>
              </a:rPr>
              <a:t>→ ‘semantic’</a:t>
            </a:r>
          </a:p>
          <a:p>
            <a:pPr algn="just">
              <a:lnSpc>
                <a:spcPts val="2200"/>
              </a:lnSpc>
              <a:buNone/>
            </a:pPr>
            <a:r>
              <a:rPr lang="pl-PL" sz="1800" dirty="0" smtClean="0">
                <a:latin typeface="Garamond"/>
                <a:ea typeface="Calibri"/>
                <a:cs typeface="Times New Roman"/>
              </a:rPr>
              <a:t>	</a:t>
            </a:r>
            <a:r>
              <a:rPr lang="en-US" sz="1800" dirty="0" smtClean="0">
                <a:latin typeface="Garamond"/>
                <a:ea typeface="Calibri"/>
                <a:cs typeface="Times New Roman"/>
              </a:rPr>
              <a:t>→ ‘communicative’.</a:t>
            </a:r>
          </a:p>
          <a:p>
            <a:pPr algn="just">
              <a:lnSpc>
                <a:spcPts val="2200"/>
              </a:lnSpc>
              <a:buNone/>
            </a:pPr>
            <a:r>
              <a:rPr lang="pl-PL" sz="1800" dirty="0" smtClean="0">
                <a:latin typeface="Garamond"/>
                <a:ea typeface="Calibri"/>
                <a:cs typeface="Times New Roman"/>
              </a:rPr>
              <a:t>	</a:t>
            </a:r>
            <a:r>
              <a:rPr lang="en-US" sz="1800" dirty="0" smtClean="0">
                <a:latin typeface="Garamond"/>
                <a:ea typeface="Calibri"/>
                <a:cs typeface="Times New Roman"/>
              </a:rPr>
              <a:t>“I tend to think of the first as absolute, the second as relative.”</a:t>
            </a:r>
          </a:p>
          <a:p>
            <a:pPr algn="just">
              <a:lnSpc>
                <a:spcPts val="2100"/>
              </a:lnSpc>
              <a:buNone/>
            </a:pPr>
            <a:endParaRPr lang="en-US" sz="1900" dirty="0" smtClean="0">
              <a:latin typeface="Garamond"/>
              <a:ea typeface="Calibri"/>
              <a:cs typeface="Times New Roman"/>
            </a:endParaRPr>
          </a:p>
          <a:p>
            <a:pPr algn="just">
              <a:lnSpc>
                <a:spcPts val="2100"/>
              </a:lnSpc>
              <a:spcAft>
                <a:spcPts val="0"/>
              </a:spcAft>
              <a:buNone/>
            </a:pPr>
            <a:r>
              <a:rPr lang="pl-PL" sz="1800" dirty="0" smtClean="0">
                <a:latin typeface="Garamond"/>
                <a:ea typeface="Calibri"/>
                <a:cs typeface="Times New Roman"/>
              </a:rPr>
              <a:t>	</a:t>
            </a:r>
            <a:endParaRPr lang="en-US" sz="1800" dirty="0" smtClean="0">
              <a:latin typeface="Garamond"/>
              <a:ea typeface="Calibri"/>
              <a:cs typeface="Times New Roman"/>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11156"/>
          </a:xfrm>
        </p:spPr>
        <p:txBody>
          <a:bodyPr>
            <a:normAutofit/>
          </a:bodyPr>
          <a:lstStyle/>
          <a:p>
            <a:pPr algn="l"/>
            <a:r>
              <a:rPr lang="pl-PL" sz="1300" i="1" dirty="0" smtClean="0">
                <a:solidFill>
                  <a:prstClr val="black"/>
                </a:solidFill>
                <a:latin typeface="Garamond" pitchFamily="18" charset="0"/>
              </a:rPr>
              <a:t>III  MODELE KRYTYKI PRZEKŁADU</a:t>
            </a:r>
            <a:endParaRPr lang="pl-PL" dirty="0"/>
          </a:p>
        </p:txBody>
      </p:sp>
      <p:sp>
        <p:nvSpPr>
          <p:cNvPr id="3" name="Symbol zastępczy zawartości 2"/>
          <p:cNvSpPr>
            <a:spLocks noGrp="1"/>
          </p:cNvSpPr>
          <p:nvPr>
            <p:ph idx="1"/>
          </p:nvPr>
        </p:nvSpPr>
        <p:spPr>
          <a:xfrm>
            <a:off x="457200" y="785794"/>
            <a:ext cx="8229600" cy="5786478"/>
          </a:xfrm>
        </p:spPr>
        <p:txBody>
          <a:bodyPr>
            <a:normAutofit/>
          </a:bodyPr>
          <a:lstStyle/>
          <a:p>
            <a:pPr>
              <a:buNone/>
            </a:pPr>
            <a:r>
              <a:rPr lang="pl-PL" sz="1200" dirty="0" smtClean="0">
                <a:latin typeface="Garamond" pitchFamily="18" charset="0"/>
              </a:rPr>
              <a:t> </a:t>
            </a:r>
            <a:r>
              <a:rPr lang="pl-PL" sz="2400" dirty="0" smtClean="0">
                <a:latin typeface="Garamond" pitchFamily="18" charset="0"/>
              </a:rPr>
              <a:t>	</a:t>
            </a:r>
          </a:p>
          <a:p>
            <a:pPr algn="just">
              <a:lnSpc>
                <a:spcPts val="2100"/>
              </a:lnSpc>
              <a:buNone/>
            </a:pPr>
            <a:r>
              <a:rPr lang="pl-PL" sz="2400" b="1" dirty="0" smtClean="0">
                <a:latin typeface="Garamond" pitchFamily="18" charset="0"/>
              </a:rPr>
              <a:t>	</a:t>
            </a:r>
            <a:r>
              <a:rPr lang="en-US" sz="1900" b="1" cap="small" dirty="0" smtClean="0">
                <a:latin typeface="Garamond"/>
                <a:ea typeface="Calibri"/>
                <a:cs typeface="Times New Roman"/>
              </a:rPr>
              <a:t>Peter </a:t>
            </a:r>
            <a:r>
              <a:rPr lang="en-US" sz="1900" b="1" cap="small" dirty="0" err="1" smtClean="0">
                <a:latin typeface="Garamond"/>
                <a:ea typeface="Calibri"/>
                <a:cs typeface="Times New Roman"/>
              </a:rPr>
              <a:t>Newmark</a:t>
            </a:r>
            <a:r>
              <a:rPr lang="en-US" sz="1900" b="1" cap="small" dirty="0" smtClean="0">
                <a:latin typeface="Garamond"/>
                <a:ea typeface="Calibri"/>
                <a:cs typeface="Times New Roman"/>
              </a:rPr>
              <a:t>, </a:t>
            </a:r>
            <a:r>
              <a:rPr lang="en-US" sz="1900" b="1" i="1" cap="small" dirty="0" smtClean="0">
                <a:latin typeface="Garamond"/>
                <a:ea typeface="Calibri"/>
                <a:cs typeface="Times New Roman"/>
              </a:rPr>
              <a:t>Translation Criticism</a:t>
            </a:r>
            <a:r>
              <a:rPr lang="pl-PL" sz="1900" dirty="0" smtClean="0">
                <a:latin typeface="Garamond"/>
                <a:ea typeface="Calibri"/>
                <a:cs typeface="Times New Roman"/>
              </a:rPr>
              <a:t>, c.d.</a:t>
            </a:r>
          </a:p>
          <a:p>
            <a:pPr algn="just">
              <a:lnSpc>
                <a:spcPts val="2100"/>
              </a:lnSpc>
              <a:buNone/>
            </a:pPr>
            <a:endParaRPr lang="pl-PL" sz="1900" dirty="0" smtClean="0">
              <a:latin typeface="Garamond"/>
              <a:ea typeface="Calibri"/>
              <a:cs typeface="Times New Roman"/>
            </a:endParaRPr>
          </a:p>
          <a:p>
            <a:pPr algn="just">
              <a:lnSpc>
                <a:spcPts val="2100"/>
              </a:lnSpc>
              <a:buNone/>
            </a:pPr>
            <a:endParaRPr lang="pl-PL" sz="1900" dirty="0" smtClean="0">
              <a:latin typeface="Garamond"/>
              <a:ea typeface="Calibri"/>
              <a:cs typeface="Times New Roman"/>
            </a:endParaRPr>
          </a:p>
          <a:p>
            <a:pPr algn="just">
              <a:lnSpc>
                <a:spcPts val="2200"/>
              </a:lnSpc>
              <a:buNone/>
            </a:pPr>
            <a:r>
              <a:rPr lang="pl-PL" sz="1900" dirty="0" smtClean="0">
                <a:latin typeface="Garamond"/>
                <a:ea typeface="Calibri"/>
                <a:cs typeface="Times New Roman"/>
              </a:rPr>
              <a:t>	</a:t>
            </a:r>
            <a:r>
              <a:rPr lang="en-US" sz="1800" dirty="0" smtClean="0">
                <a:latin typeface="Garamond"/>
                <a:ea typeface="Calibri"/>
                <a:cs typeface="Times New Roman"/>
              </a:rPr>
              <a:t>“The challenge in translation criticism is to state your principles categorically,</a:t>
            </a:r>
            <a:r>
              <a:rPr lang="pl-PL" sz="1800" dirty="0" smtClean="0">
                <a:latin typeface="Garamond"/>
                <a:ea typeface="Calibri"/>
                <a:cs typeface="Times New Roman"/>
              </a:rPr>
              <a:t/>
            </a:r>
            <a:br>
              <a:rPr lang="pl-PL" sz="1800" dirty="0" smtClean="0">
                <a:latin typeface="Garamond"/>
                <a:ea typeface="Calibri"/>
                <a:cs typeface="Times New Roman"/>
              </a:rPr>
            </a:br>
            <a:r>
              <a:rPr lang="en-US" sz="1800" dirty="0" smtClean="0">
                <a:latin typeface="Garamond"/>
                <a:ea typeface="Calibri"/>
                <a:cs typeface="Times New Roman"/>
              </a:rPr>
              <a:t>but at the same time to elucidate the translator’s principles, and even the principles</a:t>
            </a:r>
            <a:r>
              <a:rPr lang="pl-PL" sz="1800" dirty="0" smtClean="0">
                <a:latin typeface="Garamond"/>
                <a:ea typeface="Calibri"/>
                <a:cs typeface="Times New Roman"/>
              </a:rPr>
              <a:t/>
            </a:r>
            <a:br>
              <a:rPr lang="pl-PL" sz="1800" dirty="0" smtClean="0">
                <a:latin typeface="Garamond"/>
                <a:ea typeface="Calibri"/>
                <a:cs typeface="Times New Roman"/>
              </a:rPr>
            </a:br>
            <a:r>
              <a:rPr lang="en-US" sz="1800" dirty="0" smtClean="0">
                <a:latin typeface="Garamond"/>
                <a:ea typeface="Calibri"/>
                <a:cs typeface="Times New Roman"/>
              </a:rPr>
              <a:t>he is reacting against (or following)”.</a:t>
            </a:r>
          </a:p>
          <a:p>
            <a:pPr algn="just">
              <a:lnSpc>
                <a:spcPts val="2200"/>
              </a:lnSpc>
              <a:buNone/>
            </a:pPr>
            <a:r>
              <a:rPr lang="en-US" sz="1800" dirty="0" smtClean="0">
                <a:latin typeface="Garamond"/>
                <a:ea typeface="Calibri"/>
                <a:cs typeface="Times New Roman"/>
              </a:rPr>
              <a:t> </a:t>
            </a:r>
          </a:p>
          <a:p>
            <a:pPr algn="just">
              <a:lnSpc>
                <a:spcPts val="2200"/>
              </a:lnSpc>
              <a:buNone/>
            </a:pPr>
            <a:r>
              <a:rPr lang="pl-PL" sz="1800" dirty="0" smtClean="0">
                <a:latin typeface="Garamond"/>
                <a:ea typeface="Calibri"/>
                <a:cs typeface="Times New Roman"/>
              </a:rPr>
              <a:t>	</a:t>
            </a:r>
            <a:r>
              <a:rPr lang="en-US" sz="1800" dirty="0" smtClean="0">
                <a:latin typeface="Garamond"/>
                <a:ea typeface="Calibri"/>
                <a:cs typeface="Times New Roman"/>
              </a:rPr>
              <a:t>“Translation criticism is an essential component in a translation course: firstly, because it painlessly improves your competence as a translator; secondly, because it expands your knowledge and understanding of your own and the foreign language, as well as perhaps of the topic; thirdly, because, in presenting you with options, it will help you to sort out your ideas about translation.</a:t>
            </a:r>
          </a:p>
          <a:p>
            <a:pPr algn="just">
              <a:lnSpc>
                <a:spcPts val="2200"/>
              </a:lnSpc>
              <a:buNone/>
            </a:pPr>
            <a:r>
              <a:rPr lang="pl-PL" sz="1800" dirty="0" smtClean="0">
                <a:latin typeface="Garamond"/>
                <a:ea typeface="Calibri"/>
                <a:cs typeface="Times New Roman"/>
              </a:rPr>
              <a:t>	</a:t>
            </a:r>
            <a:r>
              <a:rPr lang="en-US" sz="1800" dirty="0" smtClean="0">
                <a:latin typeface="Garamond"/>
                <a:ea typeface="Calibri"/>
                <a:cs typeface="Times New Roman"/>
              </a:rPr>
              <a:t>As an academic discipline, translation criticism ought to be the </a:t>
            </a:r>
            <a:r>
              <a:rPr lang="en-US" sz="1800" dirty="0" err="1" smtClean="0">
                <a:latin typeface="Garamond"/>
                <a:ea typeface="Calibri"/>
                <a:cs typeface="Times New Roman"/>
              </a:rPr>
              <a:t>keysome</a:t>
            </a:r>
            <a:r>
              <a:rPr lang="en-US" sz="1800" dirty="0" smtClean="0">
                <a:latin typeface="Garamond"/>
                <a:ea typeface="Calibri"/>
                <a:cs typeface="Times New Roman"/>
              </a:rPr>
              <a:t> of any course in comparative literature, or literature in translation, and a component of any professional translation course with the appropriate text-types (e.g., legal, engineering etc.) as an exercise for criticism and discussion.”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11156"/>
          </a:xfrm>
        </p:spPr>
        <p:txBody>
          <a:bodyPr>
            <a:normAutofit/>
          </a:bodyPr>
          <a:lstStyle/>
          <a:p>
            <a:pPr algn="l"/>
            <a:r>
              <a:rPr lang="pl-PL" sz="1300" i="1" dirty="0" smtClean="0">
                <a:solidFill>
                  <a:prstClr val="black"/>
                </a:solidFill>
                <a:latin typeface="Garamond" pitchFamily="18" charset="0"/>
              </a:rPr>
              <a:t>III  MODELE KRYTYKI PRZEKŁADU</a:t>
            </a:r>
            <a:endParaRPr lang="pl-PL" dirty="0"/>
          </a:p>
        </p:txBody>
      </p:sp>
      <p:sp>
        <p:nvSpPr>
          <p:cNvPr id="3" name="Symbol zastępczy zawartości 2"/>
          <p:cNvSpPr>
            <a:spLocks noGrp="1"/>
          </p:cNvSpPr>
          <p:nvPr>
            <p:ph idx="1"/>
          </p:nvPr>
        </p:nvSpPr>
        <p:spPr>
          <a:xfrm>
            <a:off x="457200" y="785794"/>
            <a:ext cx="8229600" cy="5786478"/>
          </a:xfrm>
        </p:spPr>
        <p:txBody>
          <a:bodyPr>
            <a:normAutofit/>
          </a:bodyPr>
          <a:lstStyle/>
          <a:p>
            <a:pPr>
              <a:buNone/>
            </a:pPr>
            <a:r>
              <a:rPr lang="pl-PL" sz="1200" dirty="0" smtClean="0">
                <a:latin typeface="Garamond" pitchFamily="18" charset="0"/>
              </a:rPr>
              <a:t> </a:t>
            </a:r>
            <a:r>
              <a:rPr lang="pl-PL" sz="2400" dirty="0" smtClean="0">
                <a:latin typeface="Garamond" pitchFamily="18" charset="0"/>
              </a:rPr>
              <a:t>	</a:t>
            </a:r>
          </a:p>
          <a:p>
            <a:pPr algn="just">
              <a:lnSpc>
                <a:spcPts val="2100"/>
              </a:lnSpc>
              <a:buNone/>
            </a:pPr>
            <a:r>
              <a:rPr lang="pl-PL" sz="2400" b="1" dirty="0" smtClean="0">
                <a:latin typeface="Garamond" pitchFamily="18" charset="0"/>
              </a:rPr>
              <a:t>	</a:t>
            </a:r>
            <a:r>
              <a:rPr lang="en-US" sz="1900" b="1" cap="small" dirty="0" smtClean="0">
                <a:latin typeface="Garamond"/>
                <a:ea typeface="Calibri"/>
                <a:cs typeface="Times New Roman"/>
              </a:rPr>
              <a:t>Peter </a:t>
            </a:r>
            <a:r>
              <a:rPr lang="en-US" sz="1900" b="1" cap="small" dirty="0" err="1" smtClean="0">
                <a:latin typeface="Garamond"/>
                <a:ea typeface="Calibri"/>
                <a:cs typeface="Times New Roman"/>
              </a:rPr>
              <a:t>Newmark</a:t>
            </a:r>
            <a:r>
              <a:rPr lang="en-US" sz="1900" b="1" cap="small" dirty="0" smtClean="0">
                <a:latin typeface="Garamond"/>
                <a:ea typeface="Calibri"/>
                <a:cs typeface="Times New Roman"/>
              </a:rPr>
              <a:t>, </a:t>
            </a:r>
            <a:r>
              <a:rPr lang="en-US" sz="1900" b="1" i="1" cap="small" dirty="0" smtClean="0">
                <a:latin typeface="Garamond"/>
                <a:ea typeface="Calibri"/>
                <a:cs typeface="Times New Roman"/>
              </a:rPr>
              <a:t>Translation Criticism</a:t>
            </a:r>
            <a:r>
              <a:rPr lang="pl-PL" sz="1900" dirty="0" smtClean="0">
                <a:latin typeface="Garamond"/>
                <a:ea typeface="Calibri"/>
                <a:cs typeface="Times New Roman"/>
              </a:rPr>
              <a:t>, c.d.</a:t>
            </a:r>
          </a:p>
          <a:p>
            <a:pPr algn="just">
              <a:lnSpc>
                <a:spcPts val="2100"/>
              </a:lnSpc>
              <a:buNone/>
            </a:pPr>
            <a:endParaRPr lang="pl-PL" sz="1900" dirty="0" smtClean="0">
              <a:latin typeface="Garamond"/>
              <a:ea typeface="Calibri"/>
              <a:cs typeface="Times New Roman"/>
            </a:endParaRPr>
          </a:p>
          <a:p>
            <a:pPr algn="just">
              <a:lnSpc>
                <a:spcPts val="2100"/>
              </a:lnSpc>
              <a:buNone/>
            </a:pPr>
            <a:endParaRPr lang="pl-PL" sz="1900" dirty="0" smtClean="0">
              <a:latin typeface="Garamond"/>
              <a:ea typeface="Calibri"/>
              <a:cs typeface="Times New Roman"/>
            </a:endParaRPr>
          </a:p>
          <a:p>
            <a:pPr algn="just">
              <a:lnSpc>
                <a:spcPts val="2200"/>
              </a:lnSpc>
              <a:buNone/>
            </a:pPr>
            <a:r>
              <a:rPr lang="pl-PL" sz="1900" dirty="0" smtClean="0">
                <a:latin typeface="Garamond"/>
                <a:ea typeface="Calibri"/>
                <a:cs typeface="Times New Roman"/>
              </a:rPr>
              <a:t>	</a:t>
            </a:r>
            <a:r>
              <a:rPr lang="en-US" sz="1800" dirty="0" smtClean="0">
                <a:latin typeface="Garamond"/>
                <a:ea typeface="Calibri"/>
                <a:cs typeface="Times New Roman"/>
              </a:rPr>
              <a:t>A translation may be evaluated by various authorities:</a:t>
            </a:r>
          </a:p>
          <a:p>
            <a:pPr algn="just">
              <a:lnSpc>
                <a:spcPts val="2200"/>
              </a:lnSpc>
              <a:buNone/>
            </a:pPr>
            <a:r>
              <a:rPr lang="pl-PL" sz="1800" dirty="0" smtClean="0">
                <a:latin typeface="Garamond"/>
                <a:ea typeface="Calibri"/>
                <a:cs typeface="Times New Roman"/>
              </a:rPr>
              <a:t>	</a:t>
            </a:r>
            <a:r>
              <a:rPr lang="en-US" sz="1800" dirty="0" smtClean="0">
                <a:latin typeface="Garamond"/>
                <a:ea typeface="Calibri"/>
                <a:cs typeface="Times New Roman"/>
              </a:rPr>
              <a:t>(a) the reviser employed by the firm or the translation company;</a:t>
            </a:r>
          </a:p>
          <a:p>
            <a:pPr algn="just">
              <a:lnSpc>
                <a:spcPts val="2200"/>
              </a:lnSpc>
              <a:buNone/>
            </a:pPr>
            <a:r>
              <a:rPr lang="pl-PL" sz="1800" dirty="0" smtClean="0">
                <a:latin typeface="Garamond"/>
                <a:ea typeface="Calibri"/>
                <a:cs typeface="Times New Roman"/>
              </a:rPr>
              <a:t>	</a:t>
            </a:r>
            <a:r>
              <a:rPr lang="en-US" sz="1800" dirty="0" smtClean="0">
                <a:latin typeface="Garamond"/>
                <a:ea typeface="Calibri"/>
                <a:cs typeface="Times New Roman"/>
              </a:rPr>
              <a:t>(b) the head of section or of the company;</a:t>
            </a:r>
          </a:p>
          <a:p>
            <a:pPr algn="just">
              <a:lnSpc>
                <a:spcPts val="2200"/>
              </a:lnSpc>
              <a:buNone/>
            </a:pPr>
            <a:r>
              <a:rPr lang="pl-PL" sz="1800" dirty="0" smtClean="0">
                <a:latin typeface="Garamond"/>
                <a:ea typeface="Calibri"/>
                <a:cs typeface="Times New Roman"/>
              </a:rPr>
              <a:t>	</a:t>
            </a:r>
            <a:r>
              <a:rPr lang="en-US" sz="1800" dirty="0" smtClean="0">
                <a:latin typeface="Garamond"/>
                <a:ea typeface="Calibri"/>
                <a:cs typeface="Times New Roman"/>
              </a:rPr>
              <a:t>(c) the client;</a:t>
            </a:r>
          </a:p>
          <a:p>
            <a:pPr algn="just">
              <a:lnSpc>
                <a:spcPts val="2200"/>
              </a:lnSpc>
              <a:buNone/>
            </a:pPr>
            <a:r>
              <a:rPr lang="pl-PL" sz="1800" dirty="0" smtClean="0">
                <a:latin typeface="Garamond"/>
                <a:ea typeface="Calibri"/>
                <a:cs typeface="Times New Roman"/>
              </a:rPr>
              <a:t>	</a:t>
            </a:r>
            <a:r>
              <a:rPr lang="en-US" sz="1800" dirty="0" smtClean="0">
                <a:latin typeface="Garamond"/>
                <a:ea typeface="Calibri"/>
                <a:cs typeface="Times New Roman"/>
              </a:rPr>
              <a:t>(d) the professional critic of a translation or the teacher marking one;</a:t>
            </a:r>
          </a:p>
          <a:p>
            <a:pPr algn="just">
              <a:lnSpc>
                <a:spcPts val="2200"/>
              </a:lnSpc>
              <a:buNone/>
            </a:pPr>
            <a:r>
              <a:rPr lang="pl-PL" sz="1800" dirty="0" smtClean="0">
                <a:latin typeface="Garamond"/>
                <a:ea typeface="Calibri"/>
                <a:cs typeface="Times New Roman"/>
              </a:rPr>
              <a:t>	</a:t>
            </a:r>
            <a:r>
              <a:rPr lang="en-US" sz="1800" dirty="0" smtClean="0">
                <a:latin typeface="Garamond"/>
                <a:ea typeface="Calibri"/>
                <a:cs typeface="Times New Roman"/>
              </a:rPr>
              <a:t>(f) the readership of the published work.</a:t>
            </a:r>
          </a:p>
          <a:p>
            <a:pPr algn="just">
              <a:lnSpc>
                <a:spcPts val="2200"/>
              </a:lnSpc>
              <a:buNone/>
            </a:pPr>
            <a:r>
              <a:rPr lang="en-US" sz="1800" dirty="0" smtClean="0">
                <a:latin typeface="Garamond"/>
                <a:ea typeface="Calibri"/>
                <a:cs typeface="Times New Roman"/>
              </a:rPr>
              <a:t> </a:t>
            </a:r>
          </a:p>
          <a:p>
            <a:pPr algn="just">
              <a:lnSpc>
                <a:spcPts val="2200"/>
              </a:lnSpc>
              <a:buNone/>
            </a:pPr>
            <a:r>
              <a:rPr lang="pl-PL" sz="1800" dirty="0" smtClean="0">
                <a:latin typeface="Garamond"/>
                <a:ea typeface="Calibri"/>
                <a:cs typeface="Times New Roman"/>
              </a:rPr>
              <a:t>	</a:t>
            </a:r>
            <a:r>
              <a:rPr lang="en-US" sz="1800" dirty="0" smtClean="0">
                <a:latin typeface="Garamond"/>
                <a:ea typeface="Calibri"/>
                <a:cs typeface="Times New Roman"/>
              </a:rPr>
              <a:t>“Ironically, as Nabokov pointed out, many reviewers of translated books neither know the original work nor the foreign language, and judge a translation on its smoothness, naturalness, easy flow, readability and absence of interference, which are often false standards.”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11156"/>
          </a:xfrm>
        </p:spPr>
        <p:txBody>
          <a:bodyPr>
            <a:normAutofit/>
          </a:bodyPr>
          <a:lstStyle/>
          <a:p>
            <a:pPr algn="l"/>
            <a:r>
              <a:rPr lang="pl-PL" sz="1300" i="1" dirty="0" smtClean="0">
                <a:solidFill>
                  <a:prstClr val="black"/>
                </a:solidFill>
                <a:latin typeface="Garamond" pitchFamily="18" charset="0"/>
              </a:rPr>
              <a:t>III  MODELE KRYTYKI PRZEKŁADU</a:t>
            </a:r>
            <a:endParaRPr lang="pl-PL" dirty="0"/>
          </a:p>
        </p:txBody>
      </p:sp>
      <p:sp>
        <p:nvSpPr>
          <p:cNvPr id="3" name="Symbol zastępczy zawartości 2"/>
          <p:cNvSpPr>
            <a:spLocks noGrp="1"/>
          </p:cNvSpPr>
          <p:nvPr>
            <p:ph idx="1"/>
          </p:nvPr>
        </p:nvSpPr>
        <p:spPr>
          <a:xfrm>
            <a:off x="457200" y="785794"/>
            <a:ext cx="8229600" cy="5786478"/>
          </a:xfrm>
        </p:spPr>
        <p:txBody>
          <a:bodyPr>
            <a:normAutofit/>
          </a:bodyPr>
          <a:lstStyle/>
          <a:p>
            <a:pPr>
              <a:buNone/>
            </a:pPr>
            <a:r>
              <a:rPr lang="pl-PL" sz="1200" dirty="0" smtClean="0">
                <a:latin typeface="Garamond" pitchFamily="18" charset="0"/>
              </a:rPr>
              <a:t> </a:t>
            </a:r>
            <a:r>
              <a:rPr lang="pl-PL" sz="2400" dirty="0" smtClean="0">
                <a:latin typeface="Garamond" pitchFamily="18" charset="0"/>
              </a:rPr>
              <a:t>	</a:t>
            </a:r>
          </a:p>
          <a:p>
            <a:pPr algn="just">
              <a:lnSpc>
                <a:spcPts val="2100"/>
              </a:lnSpc>
              <a:buNone/>
            </a:pPr>
            <a:r>
              <a:rPr lang="pl-PL" sz="2400" b="1" dirty="0" smtClean="0">
                <a:latin typeface="Garamond" pitchFamily="18" charset="0"/>
              </a:rPr>
              <a:t>	</a:t>
            </a:r>
            <a:r>
              <a:rPr lang="en-US" sz="1900" b="1" cap="small" dirty="0" smtClean="0">
                <a:latin typeface="Garamond"/>
                <a:ea typeface="Calibri"/>
                <a:cs typeface="Times New Roman"/>
              </a:rPr>
              <a:t>Peter </a:t>
            </a:r>
            <a:r>
              <a:rPr lang="en-US" sz="1900" b="1" cap="small" dirty="0" err="1" smtClean="0">
                <a:latin typeface="Garamond"/>
                <a:ea typeface="Calibri"/>
                <a:cs typeface="Times New Roman"/>
              </a:rPr>
              <a:t>Newmark</a:t>
            </a:r>
            <a:r>
              <a:rPr lang="en-US" sz="1900" b="1" cap="small" dirty="0" smtClean="0">
                <a:latin typeface="Garamond"/>
                <a:ea typeface="Calibri"/>
                <a:cs typeface="Times New Roman"/>
              </a:rPr>
              <a:t>, </a:t>
            </a:r>
            <a:r>
              <a:rPr lang="en-US" sz="1900" b="1" i="1" cap="small" dirty="0" smtClean="0">
                <a:latin typeface="Garamond"/>
                <a:ea typeface="Calibri"/>
                <a:cs typeface="Times New Roman"/>
              </a:rPr>
              <a:t>Translation Criticism</a:t>
            </a:r>
            <a:r>
              <a:rPr lang="pl-PL" sz="1900" dirty="0" smtClean="0">
                <a:latin typeface="Garamond"/>
                <a:ea typeface="Calibri"/>
                <a:cs typeface="Times New Roman"/>
              </a:rPr>
              <a:t>, c.d.</a:t>
            </a:r>
          </a:p>
          <a:p>
            <a:pPr algn="just">
              <a:lnSpc>
                <a:spcPts val="2100"/>
              </a:lnSpc>
              <a:buNone/>
            </a:pPr>
            <a:endParaRPr lang="pl-PL" sz="1900" dirty="0" smtClean="0">
              <a:latin typeface="Garamond"/>
              <a:ea typeface="Calibri"/>
              <a:cs typeface="Times New Roman"/>
            </a:endParaRPr>
          </a:p>
          <a:p>
            <a:pPr algn="just">
              <a:lnSpc>
                <a:spcPts val="2100"/>
              </a:lnSpc>
              <a:buNone/>
            </a:pPr>
            <a:endParaRPr lang="pl-PL" sz="1900" dirty="0" smtClean="0">
              <a:latin typeface="Garamond"/>
              <a:ea typeface="Calibri"/>
              <a:cs typeface="Times New Roman"/>
            </a:endParaRPr>
          </a:p>
          <a:p>
            <a:pPr algn="just">
              <a:lnSpc>
                <a:spcPts val="2200"/>
              </a:lnSpc>
              <a:buNone/>
            </a:pPr>
            <a:r>
              <a:rPr lang="pl-PL" sz="1900" dirty="0" smtClean="0">
                <a:latin typeface="Garamond"/>
                <a:ea typeface="Calibri"/>
                <a:cs typeface="Times New Roman"/>
              </a:rPr>
              <a:t>	</a:t>
            </a:r>
            <a:r>
              <a:rPr lang="en-US" sz="1800" dirty="0" smtClean="0">
                <a:latin typeface="Garamond"/>
                <a:ea typeface="Calibri"/>
                <a:cs typeface="Times New Roman"/>
              </a:rPr>
              <a:t>PLAN OF CRITICISM according to PN:</a:t>
            </a:r>
          </a:p>
          <a:p>
            <a:pPr algn="just">
              <a:lnSpc>
                <a:spcPts val="2200"/>
              </a:lnSpc>
              <a:buNone/>
            </a:pPr>
            <a:r>
              <a:rPr lang="pl-PL" sz="1800" dirty="0" smtClean="0">
                <a:latin typeface="Garamond"/>
                <a:ea typeface="Calibri"/>
                <a:cs typeface="Times New Roman"/>
              </a:rPr>
              <a:t>	</a:t>
            </a:r>
            <a:r>
              <a:rPr lang="en-US" sz="1800" dirty="0" smtClean="0">
                <a:latin typeface="Garamond"/>
                <a:ea typeface="Calibri"/>
                <a:cs typeface="Times New Roman"/>
              </a:rPr>
              <a:t>“I think any comprehensive criticism of translation has to cover five topics:</a:t>
            </a:r>
          </a:p>
          <a:p>
            <a:pPr algn="just">
              <a:lnSpc>
                <a:spcPts val="2200"/>
              </a:lnSpc>
              <a:buNone/>
            </a:pPr>
            <a:r>
              <a:rPr lang="pl-PL" sz="1800" dirty="0" smtClean="0">
                <a:latin typeface="Garamond"/>
                <a:ea typeface="Calibri"/>
                <a:cs typeface="Times New Roman"/>
              </a:rPr>
              <a:t>	</a:t>
            </a:r>
            <a:r>
              <a:rPr lang="en-US" sz="1800" dirty="0" smtClean="0">
                <a:latin typeface="Garamond"/>
                <a:ea typeface="Calibri"/>
                <a:cs typeface="Times New Roman"/>
              </a:rPr>
              <a:t>(1) a brief analysis of the SL text stressing its intention and its functional aspects;</a:t>
            </a:r>
          </a:p>
          <a:p>
            <a:pPr algn="just">
              <a:lnSpc>
                <a:spcPts val="2200"/>
              </a:lnSpc>
              <a:buNone/>
            </a:pPr>
            <a:r>
              <a:rPr lang="pl-PL" sz="1800" dirty="0" smtClean="0">
                <a:latin typeface="Garamond"/>
                <a:ea typeface="Calibri"/>
                <a:cs typeface="Times New Roman"/>
              </a:rPr>
              <a:t>	</a:t>
            </a:r>
            <a:r>
              <a:rPr lang="en-US" sz="1800" dirty="0" smtClean="0">
                <a:latin typeface="Garamond"/>
                <a:ea typeface="Calibri"/>
                <a:cs typeface="Times New Roman"/>
              </a:rPr>
              <a:t>(2) the translator’s interpretation of the SL text’s purpose, his translation method</a:t>
            </a:r>
            <a:r>
              <a:rPr lang="pl-PL" sz="1800" dirty="0" smtClean="0">
                <a:latin typeface="Garamond"/>
                <a:ea typeface="Calibri"/>
                <a:cs typeface="Times New Roman"/>
              </a:rPr>
              <a:t/>
            </a:r>
            <a:br>
              <a:rPr lang="pl-PL" sz="1800" dirty="0" smtClean="0">
                <a:latin typeface="Garamond"/>
                <a:ea typeface="Calibri"/>
                <a:cs typeface="Times New Roman"/>
              </a:rPr>
            </a:br>
            <a:r>
              <a:rPr lang="en-US" sz="1800" dirty="0" smtClean="0">
                <a:latin typeface="Garamond"/>
                <a:ea typeface="Calibri"/>
                <a:cs typeface="Times New Roman"/>
              </a:rPr>
              <a:t> and the translation’s likely readership;</a:t>
            </a:r>
          </a:p>
          <a:p>
            <a:pPr algn="just">
              <a:lnSpc>
                <a:spcPts val="2200"/>
              </a:lnSpc>
              <a:buNone/>
            </a:pPr>
            <a:r>
              <a:rPr lang="pl-PL" sz="1800" dirty="0" smtClean="0">
                <a:latin typeface="Garamond"/>
                <a:ea typeface="Calibri"/>
                <a:cs typeface="Times New Roman"/>
              </a:rPr>
              <a:t>	</a:t>
            </a:r>
            <a:r>
              <a:rPr lang="en-US" sz="1800" dirty="0" smtClean="0">
                <a:latin typeface="Garamond"/>
                <a:ea typeface="Calibri"/>
                <a:cs typeface="Times New Roman"/>
              </a:rPr>
              <a:t>(3) a selective but representative detailed comparison of the translation with</a:t>
            </a:r>
            <a:endParaRPr lang="pl-PL" sz="1800" dirty="0" smtClean="0">
              <a:latin typeface="Garamond"/>
              <a:ea typeface="Calibri"/>
              <a:cs typeface="Times New Roman"/>
            </a:endParaRPr>
          </a:p>
          <a:p>
            <a:pPr algn="just">
              <a:lnSpc>
                <a:spcPts val="2200"/>
              </a:lnSpc>
              <a:buNone/>
            </a:pPr>
            <a:r>
              <a:rPr lang="pl-PL" sz="1800" dirty="0" smtClean="0">
                <a:latin typeface="Garamond"/>
                <a:ea typeface="Calibri"/>
                <a:cs typeface="Times New Roman"/>
              </a:rPr>
              <a:t>	</a:t>
            </a:r>
            <a:r>
              <a:rPr lang="en-US" sz="1800" dirty="0" smtClean="0">
                <a:latin typeface="Garamond"/>
                <a:ea typeface="Calibri"/>
                <a:cs typeface="Times New Roman"/>
              </a:rPr>
              <a:t>the original;</a:t>
            </a:r>
          </a:p>
          <a:p>
            <a:pPr algn="just">
              <a:lnSpc>
                <a:spcPts val="2200"/>
              </a:lnSpc>
              <a:buNone/>
            </a:pPr>
            <a:r>
              <a:rPr lang="pl-PL" sz="1800" dirty="0" smtClean="0">
                <a:latin typeface="Garamond"/>
                <a:ea typeface="Calibri"/>
                <a:cs typeface="Times New Roman"/>
              </a:rPr>
              <a:t>	</a:t>
            </a:r>
            <a:r>
              <a:rPr lang="en-US" sz="1800" dirty="0" smtClean="0">
                <a:latin typeface="Garamond"/>
                <a:ea typeface="Calibri"/>
                <a:cs typeface="Times New Roman"/>
              </a:rPr>
              <a:t>(4) an evaluation of the translation: </a:t>
            </a:r>
          </a:p>
          <a:p>
            <a:pPr algn="just">
              <a:lnSpc>
                <a:spcPts val="2200"/>
              </a:lnSpc>
              <a:buNone/>
            </a:pPr>
            <a:r>
              <a:rPr lang="en-US" sz="1800" dirty="0" smtClean="0">
                <a:latin typeface="Garamond"/>
                <a:ea typeface="Calibri"/>
                <a:cs typeface="Times New Roman"/>
              </a:rPr>
              <a:t>	</a:t>
            </a:r>
            <a:r>
              <a:rPr lang="pl-PL" sz="1800" dirty="0" smtClean="0">
                <a:latin typeface="Garamond"/>
                <a:ea typeface="Calibri"/>
                <a:cs typeface="Times New Roman"/>
              </a:rPr>
              <a:t>	</a:t>
            </a:r>
            <a:r>
              <a:rPr lang="en-US" sz="1800" dirty="0" smtClean="0">
                <a:latin typeface="Garamond"/>
                <a:ea typeface="Calibri"/>
                <a:cs typeface="Times New Roman"/>
              </a:rPr>
              <a:t>(a) in the translator’s terms,</a:t>
            </a:r>
          </a:p>
          <a:p>
            <a:pPr algn="just">
              <a:lnSpc>
                <a:spcPts val="2200"/>
              </a:lnSpc>
              <a:buNone/>
            </a:pPr>
            <a:r>
              <a:rPr lang="en-US" sz="1800" dirty="0" smtClean="0">
                <a:latin typeface="Garamond"/>
                <a:ea typeface="Calibri"/>
                <a:cs typeface="Times New Roman"/>
              </a:rPr>
              <a:t>	</a:t>
            </a:r>
            <a:r>
              <a:rPr lang="pl-PL" sz="1800" dirty="0" smtClean="0">
                <a:latin typeface="Garamond"/>
                <a:ea typeface="Calibri"/>
                <a:cs typeface="Times New Roman"/>
              </a:rPr>
              <a:t>	</a:t>
            </a:r>
            <a:r>
              <a:rPr lang="en-US" sz="1800" dirty="0" smtClean="0">
                <a:latin typeface="Garamond"/>
                <a:ea typeface="Calibri"/>
                <a:cs typeface="Times New Roman"/>
              </a:rPr>
              <a:t>(b) in the critic’s terms;</a:t>
            </a:r>
          </a:p>
          <a:p>
            <a:pPr algn="just">
              <a:lnSpc>
                <a:spcPts val="2200"/>
              </a:lnSpc>
              <a:buNone/>
            </a:pPr>
            <a:r>
              <a:rPr lang="pl-PL" sz="1800" dirty="0" smtClean="0">
                <a:latin typeface="Garamond"/>
                <a:ea typeface="Calibri"/>
                <a:cs typeface="Times New Roman"/>
              </a:rPr>
              <a:t>	</a:t>
            </a:r>
            <a:r>
              <a:rPr lang="en-US" sz="1800" dirty="0" smtClean="0">
                <a:latin typeface="Garamond"/>
                <a:ea typeface="Calibri"/>
                <a:cs typeface="Times New Roman"/>
              </a:rPr>
              <a:t>(5) where appropriate, an assessment of the likely place of the translation in the target language culture or discipline.”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11156"/>
          </a:xfrm>
        </p:spPr>
        <p:txBody>
          <a:bodyPr>
            <a:normAutofit/>
          </a:bodyPr>
          <a:lstStyle/>
          <a:p>
            <a:pPr algn="l"/>
            <a:r>
              <a:rPr lang="pl-PL" sz="1300" i="1" dirty="0" smtClean="0">
                <a:solidFill>
                  <a:prstClr val="black"/>
                </a:solidFill>
                <a:latin typeface="Garamond" pitchFamily="18" charset="0"/>
              </a:rPr>
              <a:t>III  MODELE KRYTYKI PRZEKŁADU</a:t>
            </a:r>
            <a:endParaRPr lang="pl-PL" dirty="0"/>
          </a:p>
        </p:txBody>
      </p:sp>
      <p:sp>
        <p:nvSpPr>
          <p:cNvPr id="3" name="Symbol zastępczy zawartości 2"/>
          <p:cNvSpPr>
            <a:spLocks noGrp="1"/>
          </p:cNvSpPr>
          <p:nvPr>
            <p:ph idx="1"/>
          </p:nvPr>
        </p:nvSpPr>
        <p:spPr>
          <a:xfrm>
            <a:off x="457200" y="785794"/>
            <a:ext cx="8229600" cy="5786478"/>
          </a:xfrm>
        </p:spPr>
        <p:txBody>
          <a:bodyPr>
            <a:normAutofit/>
          </a:bodyPr>
          <a:lstStyle/>
          <a:p>
            <a:pPr>
              <a:buNone/>
            </a:pPr>
            <a:r>
              <a:rPr lang="pl-PL" sz="1200" dirty="0" smtClean="0">
                <a:latin typeface="Garamond" pitchFamily="18" charset="0"/>
              </a:rPr>
              <a:t> </a:t>
            </a:r>
            <a:r>
              <a:rPr lang="pl-PL" sz="2400" dirty="0" smtClean="0">
                <a:latin typeface="Garamond" pitchFamily="18" charset="0"/>
              </a:rPr>
              <a:t>	</a:t>
            </a:r>
          </a:p>
          <a:p>
            <a:pPr algn="just">
              <a:lnSpc>
                <a:spcPts val="2100"/>
              </a:lnSpc>
              <a:buNone/>
            </a:pPr>
            <a:r>
              <a:rPr lang="pl-PL" sz="2400" b="1" dirty="0" smtClean="0">
                <a:latin typeface="Garamond" pitchFamily="18" charset="0"/>
              </a:rPr>
              <a:t>	</a:t>
            </a:r>
            <a:r>
              <a:rPr lang="en-US" sz="1900" b="1" cap="small" dirty="0" smtClean="0">
                <a:latin typeface="Garamond"/>
                <a:ea typeface="Calibri"/>
                <a:cs typeface="Times New Roman"/>
              </a:rPr>
              <a:t>Peter </a:t>
            </a:r>
            <a:r>
              <a:rPr lang="en-US" sz="1900" b="1" cap="small" dirty="0" err="1" smtClean="0">
                <a:latin typeface="Garamond"/>
                <a:ea typeface="Calibri"/>
                <a:cs typeface="Times New Roman"/>
              </a:rPr>
              <a:t>Newmark</a:t>
            </a:r>
            <a:r>
              <a:rPr lang="en-US" sz="1900" b="1" cap="small" dirty="0" smtClean="0">
                <a:latin typeface="Garamond"/>
                <a:ea typeface="Calibri"/>
                <a:cs typeface="Times New Roman"/>
              </a:rPr>
              <a:t>, </a:t>
            </a:r>
            <a:r>
              <a:rPr lang="en-US" sz="1900" b="1" i="1" cap="small" dirty="0" smtClean="0">
                <a:latin typeface="Garamond"/>
                <a:ea typeface="Calibri"/>
                <a:cs typeface="Times New Roman"/>
              </a:rPr>
              <a:t>Translation Criticism</a:t>
            </a:r>
            <a:r>
              <a:rPr lang="pl-PL" sz="1900" dirty="0" smtClean="0">
                <a:latin typeface="Garamond"/>
                <a:ea typeface="Calibri"/>
                <a:cs typeface="Times New Roman"/>
              </a:rPr>
              <a:t>, c.d.</a:t>
            </a:r>
          </a:p>
          <a:p>
            <a:pPr algn="just">
              <a:lnSpc>
                <a:spcPts val="2100"/>
              </a:lnSpc>
              <a:buNone/>
            </a:pPr>
            <a:endParaRPr lang="pl-PL" sz="1900" dirty="0" smtClean="0">
              <a:latin typeface="Garamond"/>
              <a:ea typeface="Calibri"/>
              <a:cs typeface="Times New Roman"/>
            </a:endParaRPr>
          </a:p>
          <a:p>
            <a:pPr algn="just">
              <a:lnSpc>
                <a:spcPts val="2100"/>
              </a:lnSpc>
              <a:buNone/>
            </a:pPr>
            <a:endParaRPr lang="pl-PL" sz="1900" dirty="0" smtClean="0">
              <a:latin typeface="Garamond"/>
              <a:ea typeface="Calibri"/>
              <a:cs typeface="Times New Roman"/>
            </a:endParaRPr>
          </a:p>
          <a:p>
            <a:pPr algn="just">
              <a:lnSpc>
                <a:spcPts val="2200"/>
              </a:lnSpc>
              <a:buNone/>
            </a:pPr>
            <a:r>
              <a:rPr lang="pl-PL" sz="1900" dirty="0" smtClean="0">
                <a:latin typeface="Garamond"/>
                <a:ea typeface="Calibri"/>
                <a:cs typeface="Times New Roman"/>
              </a:rPr>
              <a:t>	</a:t>
            </a:r>
            <a:r>
              <a:rPr lang="en-US" sz="1800" dirty="0" smtClean="0">
                <a:latin typeface="Garamond"/>
                <a:ea typeface="Calibri"/>
                <a:cs typeface="Times New Roman"/>
              </a:rPr>
              <a:t>1. ELEMENTS OF TEXT ANALYSIS</a:t>
            </a:r>
          </a:p>
          <a:p>
            <a:pPr algn="just">
              <a:lnSpc>
                <a:spcPts val="2200"/>
              </a:lnSpc>
              <a:buNone/>
            </a:pPr>
            <a:endParaRPr lang="pl-PL" sz="1800" dirty="0" smtClean="0">
              <a:latin typeface="Garamond"/>
              <a:ea typeface="Calibri"/>
              <a:cs typeface="Times New Roman"/>
            </a:endParaRPr>
          </a:p>
          <a:p>
            <a:pPr algn="just">
              <a:lnSpc>
                <a:spcPts val="2200"/>
              </a:lnSpc>
              <a:buNone/>
            </a:pPr>
            <a:r>
              <a:rPr lang="pl-PL" sz="1800" dirty="0" smtClean="0">
                <a:latin typeface="Garamond"/>
                <a:ea typeface="Calibri"/>
                <a:cs typeface="Times New Roman"/>
              </a:rPr>
              <a:t>	</a:t>
            </a:r>
            <a:r>
              <a:rPr lang="en-US" sz="1800" dirty="0" smtClean="0">
                <a:latin typeface="Garamond"/>
                <a:ea typeface="Calibri"/>
                <a:cs typeface="Times New Roman"/>
              </a:rPr>
              <a:t>● a statement of the author’s purpose (i.e. the attitude he takes towards the topic)</a:t>
            </a:r>
          </a:p>
          <a:p>
            <a:pPr algn="just">
              <a:lnSpc>
                <a:spcPts val="2200"/>
              </a:lnSpc>
              <a:buNone/>
            </a:pPr>
            <a:r>
              <a:rPr lang="pl-PL" sz="1800" dirty="0" smtClean="0">
                <a:latin typeface="Garamond"/>
                <a:ea typeface="Calibri"/>
                <a:cs typeface="Times New Roman"/>
              </a:rPr>
              <a:t>	</a:t>
            </a:r>
            <a:r>
              <a:rPr lang="en-US" sz="1800" dirty="0" smtClean="0">
                <a:latin typeface="Garamond"/>
                <a:ea typeface="Calibri"/>
                <a:cs typeface="Times New Roman"/>
              </a:rPr>
              <a:t>● characterization of the readership</a:t>
            </a:r>
          </a:p>
          <a:p>
            <a:pPr algn="just">
              <a:lnSpc>
                <a:spcPts val="2200"/>
              </a:lnSpc>
              <a:buNone/>
            </a:pPr>
            <a:r>
              <a:rPr lang="pl-PL" sz="1800" dirty="0" smtClean="0">
                <a:latin typeface="Garamond"/>
                <a:ea typeface="Calibri"/>
                <a:cs typeface="Times New Roman"/>
              </a:rPr>
              <a:t>	</a:t>
            </a:r>
            <a:r>
              <a:rPr lang="en-US" sz="1800" dirty="0" smtClean="0">
                <a:latin typeface="Garamond"/>
                <a:ea typeface="Calibri"/>
                <a:cs typeface="Times New Roman"/>
              </a:rPr>
              <a:t>● an indication of text’s category and type</a:t>
            </a:r>
          </a:p>
          <a:p>
            <a:pPr algn="just">
              <a:lnSpc>
                <a:spcPts val="2200"/>
              </a:lnSpc>
              <a:buNone/>
            </a:pPr>
            <a:r>
              <a:rPr lang="pl-PL" sz="1800" dirty="0" smtClean="0">
                <a:latin typeface="Garamond"/>
                <a:ea typeface="Calibri"/>
                <a:cs typeface="Times New Roman"/>
              </a:rPr>
              <a:t>	</a:t>
            </a:r>
            <a:r>
              <a:rPr lang="en-US" sz="1800" dirty="0" smtClean="0">
                <a:latin typeface="Garamond"/>
                <a:ea typeface="Calibri"/>
                <a:cs typeface="Times New Roman"/>
              </a:rPr>
              <a:t>● assessment of the quality of the language (to determine the translator’s degree</a:t>
            </a:r>
            <a:r>
              <a:rPr lang="pl-PL" sz="1800" dirty="0" smtClean="0">
                <a:latin typeface="Garamond"/>
                <a:ea typeface="Calibri"/>
                <a:cs typeface="Times New Roman"/>
              </a:rPr>
              <a:t/>
            </a:r>
            <a:br>
              <a:rPr lang="pl-PL" sz="1800" dirty="0" smtClean="0">
                <a:latin typeface="Garamond"/>
                <a:ea typeface="Calibri"/>
                <a:cs typeface="Times New Roman"/>
              </a:rPr>
            </a:br>
            <a:r>
              <a:rPr lang="en-US" sz="1800" dirty="0" smtClean="0">
                <a:latin typeface="Garamond"/>
                <a:ea typeface="Calibri"/>
                <a:cs typeface="Times New Roman"/>
              </a:rPr>
              <a:t>of </a:t>
            </a:r>
            <a:r>
              <a:rPr lang="en-US" sz="1800" dirty="0" err="1" smtClean="0">
                <a:latin typeface="Garamond"/>
                <a:ea typeface="Calibri"/>
                <a:cs typeface="Times New Roman"/>
              </a:rPr>
              <a:t>licence</a:t>
            </a:r>
            <a:r>
              <a:rPr lang="en-US" sz="1800" dirty="0" smtClean="0">
                <a:latin typeface="Garamond"/>
                <a:ea typeface="Calibri"/>
                <a:cs typeface="Times New Roman"/>
              </a:rPr>
              <a:t>)</a:t>
            </a:r>
          </a:p>
          <a:p>
            <a:pPr algn="just">
              <a:lnSpc>
                <a:spcPts val="2200"/>
              </a:lnSpc>
              <a:buNone/>
            </a:pPr>
            <a:r>
              <a:rPr lang="pl-PL" sz="1800" dirty="0" smtClean="0">
                <a:latin typeface="Garamond"/>
                <a:ea typeface="Calibri"/>
                <a:cs typeface="Times New Roman"/>
              </a:rPr>
              <a:t>	</a:t>
            </a:r>
            <a:r>
              <a:rPr lang="en-US" sz="1800" dirty="0" smtClean="0">
                <a:latin typeface="Garamond"/>
                <a:ea typeface="Calibri"/>
                <a:cs typeface="Times New Roman"/>
              </a:rPr>
              <a:t>● brief statement of the topic or themes (do not painfully retell the plot!)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1544</TotalTime>
  <Words>162</Words>
  <Application>Microsoft Office PowerPoint</Application>
  <PresentationFormat>Pokaz na ekranie (4:3)</PresentationFormat>
  <Paragraphs>206</Paragraphs>
  <Slides>18</Slides>
  <Notes>16</Notes>
  <HiddenSlides>0</HiddenSlides>
  <MMClips>0</MMClips>
  <ScaleCrop>false</ScaleCrop>
  <HeadingPairs>
    <vt:vector size="4" baseType="variant">
      <vt:variant>
        <vt:lpstr>Motyw</vt:lpstr>
      </vt:variant>
      <vt:variant>
        <vt:i4>1</vt:i4>
      </vt:variant>
      <vt:variant>
        <vt:lpstr>Tytuły slajdów</vt:lpstr>
      </vt:variant>
      <vt:variant>
        <vt:i4>18</vt:i4>
      </vt:variant>
    </vt:vector>
  </HeadingPairs>
  <TitlesOfParts>
    <vt:vector size="19" baseType="lpstr">
      <vt:lpstr>Motyw pakietu Office</vt:lpstr>
      <vt:lpstr>Slajd 1</vt:lpstr>
      <vt:lpstr>III  MODELE KRYTYKI PRZEKŁADU</vt:lpstr>
      <vt:lpstr>III  MODELE KRYTYKI PRZEKŁADU</vt:lpstr>
      <vt:lpstr>III  MODELE KRYTYKI PRZEKŁADU</vt:lpstr>
      <vt:lpstr>III  MODELE KRYTYKI PRZEKŁADU</vt:lpstr>
      <vt:lpstr>III  MODELE KRYTYKI PRZEKŁADU</vt:lpstr>
      <vt:lpstr>III  MODELE KRYTYKI PRZEKŁADU</vt:lpstr>
      <vt:lpstr>III  MODELE KRYTYKI PRZEKŁADU</vt:lpstr>
      <vt:lpstr>III  MODELE KRYTYKI PRZEKŁADU</vt:lpstr>
      <vt:lpstr>III  MODELE KRYTYKI PRZEKŁADU</vt:lpstr>
      <vt:lpstr>III  MODELE KRYTYKI PRZEKŁADU</vt:lpstr>
      <vt:lpstr>III  MODELE KRYTYKI PRZEKŁADU</vt:lpstr>
      <vt:lpstr>III  MODELE KRYTYKI PRZEKŁADU</vt:lpstr>
      <vt:lpstr>III  MODELE KRYTYKI PRZEKŁADU</vt:lpstr>
      <vt:lpstr>III  MODELE KRYTYKI PRZEKŁADU</vt:lpstr>
      <vt:lpstr>III  MODELE KRYTYKI PRZEKŁADU</vt:lpstr>
      <vt:lpstr>III  MODELE KRYTYKI PRZEKŁADU</vt:lpstr>
      <vt:lpstr>III  MODELE KRYTYKI PRZEKŁADU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Kariera coveru</dc:title>
  <dc:creator>Ewa</dc:creator>
  <cp:lastModifiedBy>Ewa</cp:lastModifiedBy>
  <cp:revision>216</cp:revision>
  <dcterms:created xsi:type="dcterms:W3CDTF">2009-09-16T19:47:11Z</dcterms:created>
  <dcterms:modified xsi:type="dcterms:W3CDTF">2020-03-28T23:41:06Z</dcterms:modified>
</cp:coreProperties>
</file>