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0" r:id="rId2"/>
    <p:sldId id="276" r:id="rId3"/>
    <p:sldId id="277" r:id="rId4"/>
    <p:sldId id="297" r:id="rId5"/>
    <p:sldId id="298" r:id="rId6"/>
    <p:sldId id="278" r:id="rId7"/>
    <p:sldId id="279" r:id="rId8"/>
    <p:sldId id="280" r:id="rId9"/>
    <p:sldId id="281" r:id="rId10"/>
    <p:sldId id="282" r:id="rId11"/>
    <p:sldId id="283" r:id="rId12"/>
    <p:sldId id="284" r:id="rId13"/>
    <p:sldId id="294" r:id="rId14"/>
    <p:sldId id="295" r:id="rId15"/>
    <p:sldId id="299" r:id="rId16"/>
    <p:sldId id="302" r:id="rId17"/>
    <p:sldId id="296"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0" autoAdjust="0"/>
    <p:restoredTop sz="94660"/>
  </p:normalViewPr>
  <p:slideViewPr>
    <p:cSldViewPr>
      <p:cViewPr>
        <p:scale>
          <a:sx n="80" d="100"/>
          <a:sy n="80" d="100"/>
        </p:scale>
        <p:origin x="-178"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6145B-9E07-4A5C-9DAB-78018F16F965}" type="datetimeFigureOut">
              <a:rPr lang="pl-PL" smtClean="0"/>
              <a:pPr/>
              <a:t>2020-03-06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CBA5D-C03B-4408-A9EA-33B3CE10563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D3CBA5D-C03B-4408-A9EA-33B3CE105632}" type="slidenum">
              <a:rPr lang="pl-PL" smtClean="0"/>
              <a:pPr/>
              <a:t>17</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DB514DC-5265-4217-98ED-A514A8773F12}" type="datetimeFigureOut">
              <a:rPr lang="pl-PL" smtClean="0"/>
              <a:pPr/>
              <a:t>2020-03-06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2C71B73-CB0D-43F1-A019-FA0C57373FFA}"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514DC-5265-4217-98ED-A514A8773F12}" type="datetimeFigureOut">
              <a:rPr lang="pl-PL" smtClean="0"/>
              <a:pPr/>
              <a:t>2020-03-06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71B73-CB0D-43F1-A019-FA0C57373FFA}"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jewska@amu.edu.pl"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1"/>
          <p:cNvSpPr>
            <a:spLocks noGrp="1"/>
          </p:cNvSpPr>
          <p:nvPr>
            <p:ph type="ftr" sz="quarter" idx="11"/>
          </p:nvPr>
        </p:nvSpPr>
        <p:spPr>
          <a:xfrm>
            <a:off x="0" y="6092825"/>
            <a:ext cx="9144000" cy="765175"/>
          </a:xfrm>
        </p:spPr>
        <p:txBody>
          <a:bodyPr/>
          <a:lstStyle/>
          <a:p>
            <a:r>
              <a:rPr lang="pl-PL" sz="1100" b="1" dirty="0" smtClean="0"/>
              <a:t>„UNIWERSYTET JUTRA – zintegrowany program rozwoju Uniwersytetu im. Adama Mickiewicza w Poznaniu”</a:t>
            </a:r>
            <a:endParaRPr lang="pl-PL" sz="1100" dirty="0" smtClean="0"/>
          </a:p>
          <a:p>
            <a:r>
              <a:rPr lang="pl-PL" sz="1100" b="1" dirty="0" smtClean="0"/>
              <a:t>POWR.03.05.00-00-Z303/17</a:t>
            </a:r>
            <a:endParaRPr lang="pl-PL" sz="1100" dirty="0" smtClean="0"/>
          </a:p>
          <a:p>
            <a:pPr>
              <a:defRPr/>
            </a:pPr>
            <a:endParaRPr lang="pl-PL" sz="1100" dirty="0">
              <a:latin typeface="Arial" pitchFamily="34" charset="0"/>
              <a:cs typeface="Arial" pitchFamily="34" charset="0"/>
            </a:endParaRPr>
          </a:p>
        </p:txBody>
      </p:sp>
      <p:sp>
        <p:nvSpPr>
          <p:cNvPr id="2053" name="pole tekstowe 7"/>
          <p:cNvSpPr txBox="1">
            <a:spLocks noChangeArrowheads="1"/>
          </p:cNvSpPr>
          <p:nvPr/>
        </p:nvSpPr>
        <p:spPr bwMode="auto">
          <a:xfrm>
            <a:off x="0" y="1125538"/>
            <a:ext cx="9144000" cy="276225"/>
          </a:xfrm>
          <a:prstGeom prst="rect">
            <a:avLst/>
          </a:prstGeom>
          <a:noFill/>
          <a:ln w="9525">
            <a:noFill/>
            <a:miter lim="800000"/>
            <a:headEnd/>
            <a:tailEnd/>
          </a:ln>
        </p:spPr>
        <p:txBody>
          <a:bodyPr>
            <a:spAutoFit/>
          </a:bodyPr>
          <a:lstStyle/>
          <a:p>
            <a:pPr algn="ctr"/>
            <a:r>
              <a:rPr lang="pl-PL" sz="1200" dirty="0">
                <a:latin typeface="Calibri" pitchFamily="34" charset="0"/>
              </a:rPr>
              <a:t>Projekt współfinansowany przez Unię Europejską w ramach Europejskiego Funduszu Społecznego </a:t>
            </a:r>
          </a:p>
        </p:txBody>
      </p:sp>
      <p:sp>
        <p:nvSpPr>
          <p:cNvPr id="2054" name="pole tekstowe 10"/>
          <p:cNvSpPr txBox="1">
            <a:spLocks noChangeArrowheads="1"/>
          </p:cNvSpPr>
          <p:nvPr/>
        </p:nvSpPr>
        <p:spPr bwMode="auto">
          <a:xfrm>
            <a:off x="468313" y="1989138"/>
            <a:ext cx="8207375" cy="1323439"/>
          </a:xfrm>
          <a:prstGeom prst="rect">
            <a:avLst/>
          </a:prstGeom>
          <a:noFill/>
          <a:ln w="9525">
            <a:noFill/>
            <a:miter lim="800000"/>
            <a:headEnd/>
            <a:tailEnd/>
          </a:ln>
        </p:spPr>
        <p:txBody>
          <a:bodyPr>
            <a:spAutoFit/>
          </a:bodyPr>
          <a:lstStyle/>
          <a:p>
            <a:pPr algn="ctr"/>
            <a:r>
              <a:rPr lang="pl-PL" sz="3200" b="1" dirty="0" smtClean="0">
                <a:latin typeface="Garamond" pitchFamily="18" charset="0"/>
                <a:ea typeface="Batang" pitchFamily="18" charset="-127"/>
              </a:rPr>
              <a:t>Krytyka przekładu</a:t>
            </a:r>
          </a:p>
          <a:p>
            <a:pPr algn="ctr"/>
            <a:endParaRPr lang="pl-PL" sz="2400" b="1" dirty="0" smtClean="0">
              <a:latin typeface="Garamond" pitchFamily="18" charset="0"/>
              <a:ea typeface="Batang" pitchFamily="18" charset="-127"/>
            </a:endParaRPr>
          </a:p>
          <a:p>
            <a:pPr algn="ctr"/>
            <a:r>
              <a:rPr lang="pl-PL" sz="2400" b="1" dirty="0" smtClean="0">
                <a:latin typeface="Garamond" pitchFamily="18" charset="0"/>
                <a:ea typeface="Batang" pitchFamily="18" charset="-127"/>
              </a:rPr>
              <a:t>Prezentacja II – Oznaczanie punktu wyjścia</a:t>
            </a:r>
            <a:endParaRPr lang="pl-PL" sz="1400" dirty="0">
              <a:latin typeface="Calibri" pitchFamily="34" charset="0"/>
            </a:endParaRPr>
          </a:p>
        </p:txBody>
      </p:sp>
      <p:pic>
        <p:nvPicPr>
          <p:cNvPr id="2055" name="Obraz 1"/>
          <p:cNvPicPr>
            <a:picLocks noChangeAspect="1" noChangeArrowheads="1"/>
          </p:cNvPicPr>
          <p:nvPr/>
        </p:nvPicPr>
        <p:blipFill>
          <a:blip r:embed="rId2" cstate="print"/>
          <a:srcRect/>
          <a:stretch>
            <a:fillRect/>
          </a:stretch>
        </p:blipFill>
        <p:spPr bwMode="auto">
          <a:xfrm>
            <a:off x="3707904" y="404664"/>
            <a:ext cx="1581150" cy="650875"/>
          </a:xfrm>
          <a:prstGeom prst="rect">
            <a:avLst/>
          </a:prstGeom>
          <a:noFill/>
          <a:ln w="9525">
            <a:noFill/>
            <a:miter lim="800000"/>
            <a:headEnd/>
            <a:tailEnd/>
          </a:ln>
        </p:spPr>
      </p:pic>
      <p:sp>
        <p:nvSpPr>
          <p:cNvPr id="8" name="pole tekstowe 7"/>
          <p:cNvSpPr txBox="1"/>
          <p:nvPr/>
        </p:nvSpPr>
        <p:spPr>
          <a:xfrm>
            <a:off x="1043608" y="3645024"/>
            <a:ext cx="6768752" cy="2499146"/>
          </a:xfrm>
          <a:prstGeom prst="rect">
            <a:avLst/>
          </a:prstGeom>
          <a:noFill/>
        </p:spPr>
        <p:txBody>
          <a:bodyPr wrap="square" rtlCol="0">
            <a:spAutoFit/>
          </a:bodyPr>
          <a:lstStyle/>
          <a:p>
            <a:pPr lvl="0" algn="ctr">
              <a:spcBef>
                <a:spcPct val="20000"/>
              </a:spcBef>
            </a:pPr>
            <a:endParaRPr lang="pl-PL" sz="2200" dirty="0" smtClean="0">
              <a:solidFill>
                <a:prstClr val="black"/>
              </a:solidFill>
              <a:latin typeface="Garamond" pitchFamily="18" charset="0"/>
            </a:endParaRPr>
          </a:p>
          <a:p>
            <a:pPr lvl="0" algn="ctr">
              <a:spcBef>
                <a:spcPct val="20000"/>
              </a:spcBef>
            </a:pPr>
            <a:r>
              <a:rPr lang="pl-PL" sz="2200" dirty="0" err="1" smtClean="0">
                <a:solidFill>
                  <a:prstClr val="black"/>
                </a:solidFill>
                <a:latin typeface="Garamond" pitchFamily="18" charset="0"/>
              </a:rPr>
              <a:t>dr</a:t>
            </a:r>
            <a:r>
              <a:rPr lang="pl-PL" sz="2200" dirty="0" smtClean="0">
                <a:solidFill>
                  <a:prstClr val="black"/>
                </a:solidFill>
                <a:latin typeface="Garamond" pitchFamily="18" charset="0"/>
              </a:rPr>
              <a:t> hab. Ewa Rajewska, </a:t>
            </a:r>
            <a:r>
              <a:rPr lang="pl-PL" sz="2200" dirty="0" err="1" smtClean="0">
                <a:solidFill>
                  <a:prstClr val="black"/>
                </a:solidFill>
                <a:latin typeface="Garamond" pitchFamily="18" charset="0"/>
              </a:rPr>
              <a:t>prof</a:t>
            </a:r>
            <a:r>
              <a:rPr lang="pl-PL" sz="2200" dirty="0" smtClean="0">
                <a:solidFill>
                  <a:prstClr val="black"/>
                </a:solidFill>
                <a:latin typeface="Garamond" pitchFamily="18" charset="0"/>
              </a:rPr>
              <a:t>. UAM</a:t>
            </a:r>
          </a:p>
          <a:p>
            <a:pPr lvl="0" algn="ctr">
              <a:spcBef>
                <a:spcPct val="20000"/>
              </a:spcBef>
            </a:pPr>
            <a:r>
              <a:rPr lang="pl-PL" sz="1500" dirty="0" smtClean="0">
                <a:solidFill>
                  <a:prstClr val="black"/>
                </a:solidFill>
                <a:latin typeface="Garamond" pitchFamily="18" charset="0"/>
              </a:rPr>
              <a:t>Zakład Literatury XX w., Teorii Literatury i Sztuki Przekładu</a:t>
            </a:r>
          </a:p>
          <a:p>
            <a:pPr lvl="0" algn="ctr">
              <a:spcBef>
                <a:spcPct val="20000"/>
              </a:spcBef>
            </a:pPr>
            <a:r>
              <a:rPr lang="pl-PL" sz="1500" dirty="0" smtClean="0">
                <a:solidFill>
                  <a:prstClr val="black"/>
                </a:solidFill>
                <a:latin typeface="Garamond" pitchFamily="18" charset="0"/>
              </a:rPr>
              <a:t>Instytut Filologii Polskiej UAM w Poznaniu</a:t>
            </a:r>
          </a:p>
          <a:p>
            <a:pPr lvl="0" algn="ctr">
              <a:spcBef>
                <a:spcPct val="20000"/>
              </a:spcBef>
            </a:pPr>
            <a:endParaRPr lang="pl-PL" sz="1500" dirty="0" smtClean="0">
              <a:solidFill>
                <a:prstClr val="black"/>
              </a:solidFill>
              <a:latin typeface="Garamond" pitchFamily="18" charset="0"/>
            </a:endParaRPr>
          </a:p>
          <a:p>
            <a:pPr lvl="0" algn="ctr">
              <a:spcBef>
                <a:spcPct val="20000"/>
              </a:spcBef>
            </a:pPr>
            <a:r>
              <a:rPr lang="pl-PL" sz="1500" dirty="0" smtClean="0">
                <a:solidFill>
                  <a:prstClr val="black"/>
                </a:solidFill>
                <a:latin typeface="Garamond" pitchFamily="18" charset="0"/>
              </a:rPr>
              <a:t>E-mail: </a:t>
            </a:r>
            <a:r>
              <a:rPr lang="pl-PL" sz="1500" dirty="0" err="1" smtClean="0">
                <a:solidFill>
                  <a:prstClr val="black"/>
                </a:solidFill>
                <a:latin typeface="Garamond" pitchFamily="18" charset="0"/>
                <a:hlinkClick r:id="rId3"/>
              </a:rPr>
              <a:t>rajewska@amu.edu.pl</a:t>
            </a:r>
            <a:r>
              <a:rPr lang="pl-PL" sz="1500" dirty="0" smtClean="0">
                <a:solidFill>
                  <a:prstClr val="black"/>
                </a:solidFill>
                <a:latin typeface="Garamond" pitchFamily="18" charset="0"/>
              </a:rPr>
              <a:t>; tel. +48 601 69 55 22</a:t>
            </a:r>
          </a:p>
          <a:p>
            <a:pPr lvl="0" algn="ctr">
              <a:spcBef>
                <a:spcPct val="20000"/>
              </a:spcBef>
            </a:pPr>
            <a:r>
              <a:rPr lang="pl-PL" sz="1500" dirty="0" smtClean="0">
                <a:solidFill>
                  <a:prstClr val="black"/>
                </a:solidFill>
                <a:latin typeface="Garamond" pitchFamily="18" charset="0"/>
              </a:rPr>
              <a:t>Konsultacje: środa 12.00-13.00, piątek 9.00-9.30, gabinet 211 </a:t>
            </a:r>
            <a:r>
              <a:rPr lang="pl-PL" sz="1500" dirty="0" err="1" smtClean="0">
                <a:solidFill>
                  <a:prstClr val="black"/>
                </a:solidFill>
                <a:latin typeface="Garamond" pitchFamily="18" charset="0"/>
              </a:rPr>
              <a:t>Coll</a:t>
            </a:r>
            <a:r>
              <a:rPr lang="pl-PL" sz="1500" dirty="0" smtClean="0">
                <a:solidFill>
                  <a:prstClr val="black"/>
                </a:solidFill>
                <a:latin typeface="Garamond" pitchFamily="18" charset="0"/>
              </a:rPr>
              <a:t>. </a:t>
            </a:r>
            <a:r>
              <a:rPr lang="pl-PL" sz="1500" dirty="0" err="1" smtClean="0">
                <a:solidFill>
                  <a:prstClr val="black"/>
                </a:solidFill>
                <a:latin typeface="Garamond" pitchFamily="18" charset="0"/>
              </a:rPr>
              <a:t>Maius</a:t>
            </a:r>
            <a:endParaRPr lang="pl-PL" sz="1500" dirty="0" smtClean="0">
              <a:solidFill>
                <a:prstClr val="black"/>
              </a:solidFill>
              <a:latin typeface="Garamond" pitchFamily="18" charset="0"/>
            </a:endParaRPr>
          </a:p>
          <a:p>
            <a:endParaRPr lang="pl-PL" dirty="0"/>
          </a:p>
        </p:txBody>
      </p:sp>
      <p:pic>
        <p:nvPicPr>
          <p:cNvPr id="9" name="Obraz 8"/>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755576" y="404664"/>
            <a:ext cx="1506892" cy="612000"/>
          </a:xfrm>
          <a:prstGeom prst="rect">
            <a:avLst/>
          </a:prstGeom>
          <a:noFill/>
        </p:spPr>
      </p:pic>
      <p:pic>
        <p:nvPicPr>
          <p:cNvPr id="10" name="Obraz 9"/>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5940152" y="404664"/>
            <a:ext cx="2270760" cy="60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pl-PL" sz="1900" b="1" dirty="0" smtClean="0">
                <a:latin typeface="Garamond"/>
                <a:ea typeface="Calibri"/>
                <a:cs typeface="Times New Roman"/>
              </a:rPr>
              <a:t> </a:t>
            </a:r>
            <a:r>
              <a:rPr lang="pl-PL" sz="1900" b="1" cap="small" dirty="0" smtClean="0">
                <a:latin typeface="Garamond"/>
                <a:ea typeface="Calibri"/>
                <a:cs typeface="Times New Roman"/>
              </a:rPr>
              <a:t>Modele krytyki przekładu wg </a:t>
            </a:r>
            <a:r>
              <a:rPr lang="pl-PL" sz="1900" b="1" cap="small" dirty="0" err="1" smtClean="0">
                <a:latin typeface="Garamond"/>
                <a:ea typeface="Calibri"/>
                <a:cs typeface="Times New Roman"/>
              </a:rPr>
              <a:t>Carol</a:t>
            </a:r>
            <a:r>
              <a:rPr lang="pl-PL" sz="1900" b="1" cap="small" dirty="0" smtClean="0">
                <a:latin typeface="Garamond"/>
                <a:ea typeface="Calibri"/>
                <a:cs typeface="Times New Roman"/>
              </a:rPr>
              <a:t> </a:t>
            </a:r>
            <a:r>
              <a:rPr lang="pl-PL" sz="1900" b="1" cap="small" dirty="0" err="1" smtClean="0">
                <a:latin typeface="Garamond"/>
                <a:ea typeface="Calibri"/>
                <a:cs typeface="Times New Roman"/>
              </a:rPr>
              <a:t>Maier</a:t>
            </a:r>
            <a:r>
              <a:rPr lang="pl-PL" sz="1900" b="1" cap="small" dirty="0" smtClean="0">
                <a:latin typeface="Garamond"/>
                <a:ea typeface="Calibri"/>
                <a:cs typeface="Times New Roman"/>
              </a:rPr>
              <a:t> </a:t>
            </a:r>
            <a:r>
              <a:rPr lang="pl-PL" sz="1900" dirty="0" smtClean="0">
                <a:latin typeface="Garamond"/>
                <a:ea typeface="Calibri"/>
                <a:cs typeface="Times New Roman"/>
              </a:rPr>
              <a:t>c.d.</a:t>
            </a:r>
          </a:p>
          <a:p>
            <a:pPr algn="just">
              <a:lnSpc>
                <a:spcPts val="2100"/>
              </a:lnSpc>
              <a:buNone/>
            </a:pPr>
            <a:endParaRPr lang="pl-PL" sz="1400" b="1" dirty="0" smtClean="0">
              <a:ea typeface="Calibri"/>
              <a:cs typeface="Times New Roman"/>
            </a:endParaRPr>
          </a:p>
          <a:p>
            <a:pPr algn="just">
              <a:lnSpc>
                <a:spcPts val="2100"/>
              </a:lnSpc>
              <a:buNone/>
            </a:pPr>
            <a:endParaRPr lang="pl-PL" sz="1400" b="1" dirty="0" smtClean="0">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 ● models focused on the translated text and the target culture</a:t>
            </a:r>
            <a:endParaRPr lang="pl-PL" sz="1800" dirty="0" smtClean="0">
              <a:latin typeface="Garamond"/>
              <a:ea typeface="Calibri"/>
              <a:cs typeface="Times New Roman"/>
            </a:endParaRPr>
          </a:p>
          <a:p>
            <a:pPr algn="just">
              <a:lnSpc>
                <a:spcPts val="2100"/>
              </a:lnSpc>
              <a:spcAft>
                <a:spcPts val="0"/>
              </a:spcAft>
              <a:buNone/>
            </a:pPr>
            <a:endParaRPr lang="en-US" sz="18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“[T]he critics who study only the translated text and its context [are not] necessarily</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the critics and editors who overlook the fact </a:t>
            </a:r>
            <a:r>
              <a:rPr lang="pl-PL" sz="1800" dirty="0" smtClean="0">
                <a:latin typeface="Garamond"/>
                <a:ea typeface="Calibri"/>
                <a:cs typeface="Times New Roman"/>
              </a:rPr>
              <a:t>of </a:t>
            </a:r>
            <a:r>
              <a:rPr lang="pl-PL" sz="1800" dirty="0" err="1" smtClean="0">
                <a:latin typeface="Garamond"/>
                <a:ea typeface="Calibri"/>
                <a:cs typeface="Times New Roman"/>
              </a:rPr>
              <a:t>translation</a:t>
            </a:r>
            <a:r>
              <a:rPr lang="pl-PL" sz="1800" dirty="0" smtClean="0">
                <a:latin typeface="Garamond"/>
                <a:ea typeface="Calibri"/>
                <a:cs typeface="Times New Roman"/>
              </a:rPr>
              <a:t> </a:t>
            </a:r>
            <a:r>
              <a:rPr lang="en-US" sz="1800" dirty="0" smtClean="0">
                <a:latin typeface="Garamond"/>
                <a:ea typeface="Calibri"/>
                <a:cs typeface="Times New Roman"/>
              </a:rPr>
              <a:t>entirely”.</a:t>
            </a: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 André </a:t>
            </a:r>
            <a:r>
              <a:rPr lang="en-US" sz="1800" dirty="0" err="1" smtClean="0">
                <a:latin typeface="Garamond"/>
                <a:ea typeface="Calibri"/>
                <a:cs typeface="Times New Roman"/>
              </a:rPr>
              <a:t>Lefevere</a:t>
            </a:r>
            <a:r>
              <a:rPr lang="en-US" sz="1800" dirty="0" smtClean="0">
                <a:latin typeface="Garamond"/>
                <a:ea typeface="Calibri"/>
                <a:cs typeface="Times New Roman"/>
              </a:rPr>
              <a:t>, </a:t>
            </a:r>
            <a:r>
              <a:rPr lang="en-US" sz="1800" i="1" dirty="0" smtClean="0">
                <a:latin typeface="Garamond"/>
                <a:ea typeface="Calibri"/>
                <a:cs typeface="Times New Roman"/>
              </a:rPr>
              <a:t>Beyond the Process: Literary Translation in Literature and Literary Theory</a:t>
            </a:r>
            <a:r>
              <a:rPr lang="en-US" sz="1800" dirty="0" smtClean="0">
                <a:latin typeface="Garamond"/>
                <a:ea typeface="Calibri"/>
                <a:cs typeface="Times New Roman"/>
              </a:rPr>
              <a:t>. In: </a:t>
            </a:r>
            <a:r>
              <a:rPr lang="en-US" sz="1800" i="1" dirty="0" smtClean="0">
                <a:latin typeface="Garamond"/>
                <a:ea typeface="Calibri"/>
                <a:cs typeface="Times New Roman"/>
              </a:rPr>
              <a:t>Translation Spectrum</a:t>
            </a:r>
            <a:r>
              <a:rPr lang="en-US" sz="1800" dirty="0" smtClean="0">
                <a:latin typeface="Garamond"/>
                <a:ea typeface="Calibri"/>
                <a:cs typeface="Times New Roman"/>
              </a:rPr>
              <a:t>, ed. </a:t>
            </a:r>
            <a:r>
              <a:rPr lang="en-US" sz="1800" dirty="0" err="1" smtClean="0">
                <a:latin typeface="Garamond"/>
                <a:ea typeface="Calibri"/>
                <a:cs typeface="Times New Roman"/>
              </a:rPr>
              <a:t>Marylin</a:t>
            </a:r>
            <a:r>
              <a:rPr lang="en-US" sz="1800" dirty="0" smtClean="0">
                <a:latin typeface="Garamond"/>
                <a:ea typeface="Calibri"/>
                <a:cs typeface="Times New Roman"/>
              </a:rPr>
              <a:t> Gaddis Rose, 1981</a:t>
            </a: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a:t>
            </a:r>
            <a:r>
              <a:rPr lang="pl-PL" sz="1800" dirty="0" smtClean="0">
                <a:latin typeface="Garamond"/>
                <a:ea typeface="Calibri"/>
                <a:cs typeface="Times New Roman"/>
              </a:rPr>
              <a:t> </a:t>
            </a:r>
            <a:r>
              <a:rPr lang="en-US" sz="1800" dirty="0" smtClean="0">
                <a:latin typeface="Garamond"/>
                <a:ea typeface="Calibri"/>
                <a:cs typeface="Times New Roman"/>
              </a:rPr>
              <a:t>Gideon </a:t>
            </a:r>
            <a:r>
              <a:rPr lang="en-US" sz="1800" dirty="0" err="1" smtClean="0">
                <a:latin typeface="Garamond"/>
                <a:ea typeface="Calibri"/>
                <a:cs typeface="Times New Roman"/>
              </a:rPr>
              <a:t>Toury</a:t>
            </a:r>
            <a:r>
              <a:rPr lang="en-US" sz="1800" dirty="0" smtClean="0">
                <a:latin typeface="Garamond"/>
                <a:ea typeface="Calibri"/>
                <a:cs typeface="Times New Roman"/>
              </a:rPr>
              <a:t>, </a:t>
            </a:r>
            <a:r>
              <a:rPr lang="en-US" sz="1800" i="1" dirty="0" smtClean="0">
                <a:latin typeface="Garamond"/>
                <a:ea typeface="Calibri"/>
                <a:cs typeface="Times New Roman"/>
              </a:rPr>
              <a:t>The Nature and Role of Norms in Literary Translation</a:t>
            </a:r>
            <a:r>
              <a:rPr lang="en-US" sz="1800" dirty="0" smtClean="0">
                <a:latin typeface="Garamond"/>
                <a:ea typeface="Calibri"/>
                <a:cs typeface="Times New Roman"/>
              </a:rPr>
              <a:t>. In: </a:t>
            </a:r>
            <a:r>
              <a:rPr lang="en-US" sz="1800" i="1" dirty="0" smtClean="0">
                <a:latin typeface="Garamond"/>
                <a:ea typeface="Calibri"/>
                <a:cs typeface="Times New Roman"/>
              </a:rPr>
              <a:t>Literature and Translation</a:t>
            </a:r>
            <a:r>
              <a:rPr lang="en-US" sz="1800" dirty="0" smtClean="0">
                <a:latin typeface="Garamond"/>
                <a:ea typeface="Calibri"/>
                <a:cs typeface="Times New Roman"/>
              </a:rPr>
              <a:t>, ed. James Holmes, José Lambert, Raymond van </a:t>
            </a:r>
            <a:r>
              <a:rPr lang="en-US" sz="1800" dirty="0" err="1" smtClean="0">
                <a:latin typeface="Garamond"/>
                <a:ea typeface="Calibri"/>
                <a:cs typeface="Times New Roman"/>
              </a:rPr>
              <a:t>der</a:t>
            </a:r>
            <a:r>
              <a:rPr lang="en-US" sz="1800" dirty="0" smtClean="0">
                <a:latin typeface="Garamond"/>
                <a:ea typeface="Calibri"/>
                <a:cs typeface="Times New Roman"/>
              </a:rPr>
              <a:t> </a:t>
            </a:r>
            <a:r>
              <a:rPr lang="en-US" sz="1800" dirty="0" err="1" smtClean="0">
                <a:latin typeface="Garamond"/>
                <a:ea typeface="Calibri"/>
                <a:cs typeface="Times New Roman"/>
              </a:rPr>
              <a:t>Broeck</a:t>
            </a:r>
            <a:r>
              <a:rPr lang="en-US" sz="1800" dirty="0" smtClean="0">
                <a:latin typeface="Garamond"/>
                <a:ea typeface="Calibri"/>
                <a:cs typeface="Times New Roman"/>
              </a:rPr>
              <a:t>,</a:t>
            </a:r>
            <a:r>
              <a:rPr lang="pl-PL" sz="1800" dirty="0" smtClean="0">
                <a:latin typeface="Garamond"/>
                <a:ea typeface="Calibri"/>
                <a:cs typeface="Times New Roman"/>
              </a:rPr>
              <a:t> </a:t>
            </a:r>
            <a:r>
              <a:rPr lang="en-US" sz="1800" dirty="0" smtClean="0">
                <a:latin typeface="Garamond"/>
                <a:ea typeface="Calibri"/>
                <a:cs typeface="Times New Roman"/>
              </a:rPr>
              <a:t>1978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pl-PL" sz="1800" b="1" cap="small" dirty="0" smtClean="0">
                <a:latin typeface="Garamond"/>
                <a:ea typeface="Calibri"/>
                <a:cs typeface="Times New Roman"/>
              </a:rPr>
              <a:t> </a:t>
            </a:r>
            <a:r>
              <a:rPr lang="pl-PL" sz="1900" b="1" cap="small" dirty="0" smtClean="0">
                <a:latin typeface="Garamond"/>
                <a:ea typeface="Calibri"/>
                <a:cs typeface="Times New Roman"/>
              </a:rPr>
              <a:t>Modele krytyki przekładu wg </a:t>
            </a:r>
            <a:r>
              <a:rPr lang="pl-PL" sz="1900" b="1" cap="small" dirty="0" err="1" smtClean="0">
                <a:latin typeface="Garamond"/>
                <a:ea typeface="Calibri"/>
                <a:cs typeface="Times New Roman"/>
              </a:rPr>
              <a:t>Carol</a:t>
            </a:r>
            <a:r>
              <a:rPr lang="pl-PL" sz="1900" b="1" cap="small" dirty="0" smtClean="0">
                <a:latin typeface="Garamond"/>
                <a:ea typeface="Calibri"/>
                <a:cs typeface="Times New Roman"/>
              </a:rPr>
              <a:t> </a:t>
            </a:r>
            <a:r>
              <a:rPr lang="pl-PL" sz="1900" b="1" cap="small" dirty="0" err="1" smtClean="0">
                <a:latin typeface="Garamond"/>
                <a:ea typeface="Calibri"/>
                <a:cs typeface="Times New Roman"/>
              </a:rPr>
              <a:t>Maier</a:t>
            </a:r>
            <a:r>
              <a:rPr lang="pl-PL" sz="1900" b="1" cap="small" dirty="0" smtClean="0">
                <a:latin typeface="Garamond"/>
                <a:ea typeface="Calibri"/>
                <a:cs typeface="Times New Roman"/>
              </a:rPr>
              <a:t> </a:t>
            </a:r>
            <a:r>
              <a:rPr lang="pl-PL" sz="1900" dirty="0" smtClean="0">
                <a:latin typeface="Garamond"/>
                <a:ea typeface="Calibri"/>
                <a:cs typeface="Times New Roman"/>
              </a:rPr>
              <a:t>c.d.</a:t>
            </a:r>
            <a:endParaRPr lang="pl-PL" sz="1900" b="1" dirty="0" smtClean="0">
              <a:latin typeface="Garamond"/>
              <a:ea typeface="Calibri"/>
              <a:cs typeface="Times New Roman"/>
            </a:endParaRPr>
          </a:p>
          <a:p>
            <a:pPr algn="just">
              <a:lnSpc>
                <a:spcPts val="2100"/>
              </a:lnSpc>
              <a:buNone/>
            </a:pPr>
            <a:endParaRPr lang="pl-PL" sz="1400" b="1" dirty="0" smtClean="0">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 ● post-structural approaches</a:t>
            </a:r>
            <a:endParaRPr lang="pl-PL" sz="1800" dirty="0" smtClean="0">
              <a:latin typeface="Garamond"/>
              <a:ea typeface="Calibri"/>
              <a:cs typeface="Times New Roman"/>
            </a:endParaRPr>
          </a:p>
          <a:p>
            <a:pPr algn="just">
              <a:lnSpc>
                <a:spcPts val="2100"/>
              </a:lnSpc>
              <a:spcAft>
                <a:spcPts val="0"/>
              </a:spcAft>
              <a:buNone/>
            </a:pPr>
            <a:endParaRPr lang="en-US" sz="18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“On the one hand, not only the deconstructionists’ entire project […] but also the entire range of challenges presented by post-structuralism to prevailing definitions of textual authority and integrity have rendered obsolete conventional evaluative terms, putting in question even the notion of ‘between’ in the context of translation […]. On the other hand, the work of postcolonial scholars has documented the extent to which translations can go ‘wrong’, even ‘respectfully’ (</a:t>
            </a:r>
            <a:r>
              <a:rPr lang="en-US" sz="1800" dirty="0" err="1" smtClean="0">
                <a:latin typeface="Garamond"/>
                <a:ea typeface="Calibri"/>
                <a:cs typeface="Times New Roman"/>
              </a:rPr>
              <a:t>Gayatri</a:t>
            </a:r>
            <a:r>
              <a:rPr lang="en-US" sz="1800" dirty="0" smtClean="0">
                <a:latin typeface="Garamond"/>
                <a:ea typeface="Calibri"/>
                <a:cs typeface="Times New Roman"/>
              </a:rPr>
              <a:t> </a:t>
            </a:r>
            <a:r>
              <a:rPr lang="en-US" sz="1800" dirty="0" err="1" smtClean="0">
                <a:latin typeface="Garamond"/>
                <a:ea typeface="Calibri"/>
                <a:cs typeface="Times New Roman"/>
              </a:rPr>
              <a:t>Chakravorty</a:t>
            </a:r>
            <a:r>
              <a:rPr lang="en-US" sz="1800" dirty="0" smtClean="0">
                <a:latin typeface="Garamond"/>
                <a:ea typeface="Calibri"/>
                <a:cs typeface="Times New Roman"/>
              </a:rPr>
              <a:t> </a:t>
            </a:r>
            <a:r>
              <a:rPr lang="en-US" sz="1800" dirty="0" err="1" smtClean="0">
                <a:latin typeface="Garamond"/>
                <a:ea typeface="Calibri"/>
                <a:cs typeface="Times New Roman"/>
              </a:rPr>
              <a:t>Spivak</a:t>
            </a:r>
            <a:r>
              <a:rPr lang="en-US" sz="1800" dirty="0" smtClean="0">
                <a:latin typeface="Garamond"/>
                <a:ea typeface="Calibri"/>
                <a:cs typeface="Times New Roman"/>
              </a:rPr>
              <a:t>, </a:t>
            </a:r>
            <a:r>
              <a:rPr lang="en-US" sz="1800" i="1" dirty="0" smtClean="0">
                <a:latin typeface="Garamond"/>
                <a:ea typeface="Calibri"/>
                <a:cs typeface="Times New Roman"/>
              </a:rPr>
              <a:t>The Politics of Translation</a:t>
            </a:r>
            <a:r>
              <a:rPr lang="en-US" sz="1800" dirty="0" smtClean="0">
                <a:latin typeface="Garamond"/>
                <a:ea typeface="Calibri"/>
                <a:cs typeface="Times New Roman"/>
              </a:rPr>
              <a:t>, pol. </a:t>
            </a:r>
            <a:r>
              <a:rPr lang="en-US" sz="1800" dirty="0" err="1" smtClean="0">
                <a:latin typeface="Garamond"/>
                <a:ea typeface="Calibri"/>
                <a:cs typeface="Times New Roman"/>
              </a:rPr>
              <a:t>przekład</a:t>
            </a:r>
            <a:r>
              <a:rPr lang="pl-PL" sz="1800" dirty="0" smtClean="0">
                <a:latin typeface="Garamond"/>
                <a:ea typeface="Calibri"/>
                <a:cs typeface="Times New Roman"/>
              </a:rPr>
              <a:t> Doroty Kołodziejczyk pt.</a:t>
            </a:r>
            <a:r>
              <a:rPr lang="en-US" sz="1800" dirty="0" smtClean="0">
                <a:latin typeface="Garamond"/>
                <a:ea typeface="Calibri"/>
                <a:cs typeface="Times New Roman"/>
              </a:rPr>
              <a:t> </a:t>
            </a:r>
            <a:r>
              <a:rPr lang="en-US" sz="1800" i="1" dirty="0" err="1" smtClean="0">
                <a:latin typeface="Garamond"/>
                <a:ea typeface="Calibri"/>
                <a:cs typeface="Times New Roman"/>
              </a:rPr>
              <a:t>Polityka</a:t>
            </a:r>
            <a:r>
              <a:rPr lang="en-US" sz="1800" i="1" dirty="0" smtClean="0">
                <a:latin typeface="Garamond"/>
                <a:ea typeface="Calibri"/>
                <a:cs typeface="Times New Roman"/>
              </a:rPr>
              <a:t> </a:t>
            </a:r>
            <a:r>
              <a:rPr lang="en-US" sz="1800" i="1" dirty="0" err="1" smtClean="0">
                <a:latin typeface="Garamond"/>
                <a:ea typeface="Calibri"/>
                <a:cs typeface="Times New Roman"/>
              </a:rPr>
              <a:t>przekładu</a:t>
            </a:r>
            <a:r>
              <a:rPr lang="en-US" sz="1800" dirty="0" smtClean="0">
                <a:latin typeface="Garamond"/>
                <a:ea typeface="Calibri"/>
                <a:cs typeface="Times New Roman"/>
              </a:rPr>
              <a:t>, w: </a:t>
            </a:r>
            <a:r>
              <a:rPr lang="en-US" sz="1800" i="1" dirty="0" err="1" smtClean="0">
                <a:latin typeface="Garamond"/>
                <a:ea typeface="Calibri"/>
                <a:cs typeface="Times New Roman"/>
              </a:rPr>
              <a:t>Współczesne</a:t>
            </a:r>
            <a:r>
              <a:rPr lang="en-US" sz="1800" i="1" dirty="0" smtClean="0">
                <a:latin typeface="Garamond"/>
                <a:ea typeface="Calibri"/>
                <a:cs typeface="Times New Roman"/>
              </a:rPr>
              <a:t> </a:t>
            </a:r>
            <a:r>
              <a:rPr lang="en-US" sz="1800" i="1" dirty="0" err="1" smtClean="0">
                <a:latin typeface="Garamond"/>
                <a:ea typeface="Calibri"/>
                <a:cs typeface="Times New Roman"/>
              </a:rPr>
              <a:t>teorie</a:t>
            </a:r>
            <a:r>
              <a:rPr lang="en-US" sz="1800" i="1" dirty="0" smtClean="0">
                <a:latin typeface="Garamond"/>
                <a:ea typeface="Calibri"/>
                <a:cs typeface="Times New Roman"/>
              </a:rPr>
              <a:t> </a:t>
            </a:r>
            <a:r>
              <a:rPr lang="en-US" sz="1800" i="1" dirty="0" err="1" smtClean="0">
                <a:latin typeface="Garamond"/>
                <a:ea typeface="Calibri"/>
                <a:cs typeface="Times New Roman"/>
              </a:rPr>
              <a:t>przekładu</a:t>
            </a:r>
            <a:r>
              <a:rPr lang="en-US" sz="1800" i="1" dirty="0" smtClean="0">
                <a:latin typeface="Garamond"/>
                <a:ea typeface="Calibri"/>
                <a:cs typeface="Times New Roman"/>
              </a:rPr>
              <a:t>. </a:t>
            </a:r>
            <a:r>
              <a:rPr lang="en-US" sz="1800" i="1" dirty="0" err="1" smtClean="0">
                <a:latin typeface="Garamond"/>
                <a:ea typeface="Calibri"/>
                <a:cs typeface="Times New Roman"/>
              </a:rPr>
              <a:t>Antologia</a:t>
            </a:r>
            <a:r>
              <a:rPr lang="en-US" sz="1800" dirty="0" smtClean="0">
                <a:latin typeface="Garamond"/>
                <a:ea typeface="Calibri"/>
                <a:cs typeface="Times New Roman"/>
              </a:rPr>
              <a:t>), when the inequalities and power relationships between cultures are not understood and acknowledged appropriately.</a:t>
            </a:r>
            <a:endParaRPr lang="pl-PL" sz="1800" dirty="0" smtClean="0">
              <a:latin typeface="Garamond"/>
              <a:ea typeface="Calibri"/>
              <a:cs typeface="Times New Roman"/>
            </a:endParaRPr>
          </a:p>
          <a:p>
            <a:pPr algn="just">
              <a:lnSpc>
                <a:spcPts val="2100"/>
              </a:lnSpc>
              <a:buNone/>
            </a:pPr>
            <a:r>
              <a:rPr lang="pl-PL" sz="1800" dirty="0" smtClean="0">
                <a:latin typeface="Garamond"/>
                <a:ea typeface="Calibri"/>
                <a:cs typeface="Times New Roman"/>
              </a:rPr>
              <a:t>	</a:t>
            </a:r>
            <a:r>
              <a:rPr lang="en-US" sz="1800" dirty="0" smtClean="0">
                <a:latin typeface="Garamond"/>
                <a:ea typeface="Calibri"/>
                <a:cs typeface="Times New Roman"/>
              </a:rPr>
              <a:t>In both instances the practice of translation becomes newly visible and the role</a:t>
            </a:r>
            <a:r>
              <a:rPr lang="pl-PL" sz="1800" dirty="0" smtClean="0">
                <a:latin typeface="Garamond"/>
                <a:ea typeface="Calibri"/>
                <a:cs typeface="Times New Roman"/>
              </a:rPr>
              <a:t> </a:t>
            </a:r>
            <a:r>
              <a:rPr lang="en-US" sz="1800" dirty="0" smtClean="0">
                <a:latin typeface="Garamond"/>
                <a:ea typeface="Calibri"/>
                <a:cs typeface="Times New Roman"/>
              </a:rPr>
              <a:t>of the translator is scrutinized; in both instances value </a:t>
            </a:r>
            <a:r>
              <a:rPr lang="en-US" sz="1800" dirty="0" err="1" smtClean="0">
                <a:latin typeface="Garamond"/>
                <a:ea typeface="Calibri"/>
                <a:cs typeface="Times New Roman"/>
              </a:rPr>
              <a:t>judgements</a:t>
            </a:r>
            <a:r>
              <a:rPr lang="en-US" sz="1800" dirty="0" smtClean="0">
                <a:latin typeface="Garamond"/>
                <a:ea typeface="Calibri"/>
                <a:cs typeface="Times New Roman"/>
              </a:rPr>
              <a:t> are made</a:t>
            </a:r>
            <a:r>
              <a:rPr lang="pl-PL" sz="1800" dirty="0" smtClean="0">
                <a:latin typeface="Garamond"/>
                <a:ea typeface="Calibri"/>
                <a:cs typeface="Times New Roman"/>
              </a:rPr>
              <a:t> </a:t>
            </a:r>
            <a:r>
              <a:rPr lang="en-US" sz="1800" dirty="0" smtClean="0">
                <a:latin typeface="Garamond"/>
                <a:ea typeface="Calibri"/>
                <a:cs typeface="Times New Roman"/>
              </a:rPr>
              <a:t>according to new and shifting criteria.</a:t>
            </a:r>
            <a:r>
              <a:rPr lang="pl-PL" sz="1800" dirty="0" smtClean="0">
                <a:latin typeface="Garamond"/>
                <a:ea typeface="Calibri"/>
                <a:cs typeface="Times New Roman"/>
              </a:rPr>
              <a:t>”</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883566"/>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pl-PL" sz="1900" b="1" cap="small" dirty="0" smtClean="0">
                <a:latin typeface="Garamond"/>
                <a:ea typeface="Calibri"/>
                <a:cs typeface="Times New Roman"/>
              </a:rPr>
              <a:t>Modele krytyki przekładu wg </a:t>
            </a:r>
            <a:r>
              <a:rPr lang="pl-PL" sz="1900" b="1" cap="small" dirty="0" err="1" smtClean="0">
                <a:latin typeface="Garamond"/>
                <a:ea typeface="Calibri"/>
                <a:cs typeface="Times New Roman"/>
              </a:rPr>
              <a:t>Carol</a:t>
            </a:r>
            <a:r>
              <a:rPr lang="pl-PL" sz="1900" b="1" cap="small" dirty="0" smtClean="0">
                <a:latin typeface="Garamond"/>
                <a:ea typeface="Calibri"/>
                <a:cs typeface="Times New Roman"/>
              </a:rPr>
              <a:t> </a:t>
            </a:r>
            <a:r>
              <a:rPr lang="pl-PL" sz="1900" b="1" cap="small" dirty="0" err="1" smtClean="0">
                <a:latin typeface="Garamond"/>
                <a:ea typeface="Calibri"/>
                <a:cs typeface="Times New Roman"/>
              </a:rPr>
              <a:t>Maier</a:t>
            </a:r>
            <a:r>
              <a:rPr lang="pl-PL" sz="1900" b="1" cap="small" dirty="0" smtClean="0">
                <a:latin typeface="Garamond"/>
                <a:ea typeface="Calibri"/>
                <a:cs typeface="Times New Roman"/>
              </a:rPr>
              <a:t> </a:t>
            </a:r>
            <a:r>
              <a:rPr lang="pl-PL" sz="1900" dirty="0" smtClean="0">
                <a:latin typeface="Garamond"/>
                <a:ea typeface="Calibri"/>
                <a:cs typeface="Times New Roman"/>
              </a:rPr>
              <a:t>c.d.</a:t>
            </a:r>
            <a:endParaRPr lang="pl-PL" sz="1900" b="1" dirty="0" smtClean="0">
              <a:latin typeface="Garamond"/>
              <a:ea typeface="Calibri"/>
              <a:cs typeface="Times New Roman"/>
            </a:endParaRPr>
          </a:p>
          <a:p>
            <a:pPr algn="just">
              <a:lnSpc>
                <a:spcPts val="2100"/>
              </a:lnSpc>
              <a:buNone/>
            </a:pPr>
            <a:endParaRPr lang="pl-PL" sz="1400" b="1" dirty="0" smtClean="0">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 ● post-structural approaches</a:t>
            </a:r>
            <a:r>
              <a:rPr lang="pl-PL" sz="1800" dirty="0" smtClean="0">
                <a:latin typeface="Garamond"/>
                <a:ea typeface="Calibri"/>
                <a:cs typeface="Times New Roman"/>
              </a:rPr>
              <a:t> c.d.</a:t>
            </a:r>
            <a:endParaRPr lang="en-US" sz="1800" dirty="0" smtClean="0">
              <a:latin typeface="Garamond"/>
              <a:ea typeface="Calibri"/>
              <a:cs typeface="Times New Roman"/>
            </a:endParaRPr>
          </a:p>
          <a:p>
            <a:pPr algn="just">
              <a:lnSpc>
                <a:spcPts val="2100"/>
              </a:lnSpc>
              <a:spcAft>
                <a:spcPts val="0"/>
              </a:spcAft>
              <a:buNone/>
            </a:pPr>
            <a:r>
              <a:rPr lang="pl-PL" sz="1900" dirty="0" smtClean="0">
                <a:latin typeface="Garamond"/>
                <a:ea typeface="Calibri"/>
                <a:cs typeface="Times New Roman"/>
              </a:rPr>
              <a:t>	</a:t>
            </a:r>
          </a:p>
          <a:p>
            <a:pPr algn="just">
              <a:lnSpc>
                <a:spcPts val="2100"/>
              </a:lnSpc>
              <a:spcAft>
                <a:spcPts val="0"/>
              </a:spcAft>
              <a:buNone/>
            </a:pPr>
            <a:r>
              <a:rPr lang="pl-PL" sz="1900" dirty="0" smtClean="0">
                <a:latin typeface="Garamond"/>
                <a:ea typeface="Calibri"/>
                <a:cs typeface="Times New Roman"/>
              </a:rPr>
              <a:t>	</a:t>
            </a:r>
            <a:r>
              <a:rPr lang="pl-PL" sz="1800" dirty="0" smtClean="0">
                <a:latin typeface="Garamond"/>
                <a:ea typeface="Calibri"/>
                <a:cs typeface="Times New Roman"/>
              </a:rPr>
              <a:t>“</a:t>
            </a:r>
            <a:r>
              <a:rPr lang="en-US" sz="1800" dirty="0" smtClean="0">
                <a:latin typeface="Garamond"/>
                <a:ea typeface="Calibri"/>
                <a:cs typeface="Times New Roman"/>
              </a:rPr>
              <a:t>[P]</a:t>
            </a:r>
            <a:r>
              <a:rPr lang="en-US" sz="1800" dirty="0" err="1" smtClean="0">
                <a:latin typeface="Garamond"/>
                <a:ea typeface="Calibri"/>
                <a:cs typeface="Times New Roman"/>
              </a:rPr>
              <a:t>ost</a:t>
            </a:r>
            <a:r>
              <a:rPr lang="en-US" sz="1800" dirty="0" smtClean="0">
                <a:latin typeface="Garamond"/>
                <a:ea typeface="Calibri"/>
                <a:cs typeface="Times New Roman"/>
              </a:rPr>
              <a:t>-structuralism granted a new agency to translators [and] it also imposed on them increased burden of responsibility. In the absence of universal definitions, translators have been called on to make explicit the strategies and goals that govern their practice […] They are also encouraged to write prefaces, </a:t>
            </a:r>
            <a:r>
              <a:rPr lang="en-US" sz="1800" dirty="0" err="1" smtClean="0">
                <a:latin typeface="Garamond"/>
                <a:ea typeface="Calibri"/>
                <a:cs typeface="Times New Roman"/>
              </a:rPr>
              <a:t>afterwords</a:t>
            </a:r>
            <a:r>
              <a:rPr lang="en-US" sz="1800" dirty="0" smtClean="0">
                <a:latin typeface="Garamond"/>
                <a:ea typeface="Calibri"/>
                <a:cs typeface="Times New Roman"/>
              </a:rPr>
              <a:t>, and other forms of commentary. Especially in the case of innovative, </a:t>
            </a:r>
            <a:r>
              <a:rPr lang="en-US" sz="1800" dirty="0" err="1" smtClean="0">
                <a:latin typeface="Garamond"/>
                <a:ea typeface="Calibri"/>
                <a:cs typeface="Times New Roman"/>
              </a:rPr>
              <a:t>transgressive</a:t>
            </a:r>
            <a:r>
              <a:rPr lang="en-US" sz="1800" dirty="0" smtClean="0">
                <a:latin typeface="Garamond"/>
                <a:ea typeface="Calibri"/>
                <a:cs typeface="Times New Roman"/>
              </a:rPr>
              <a:t> texts, they are expected to translate </a:t>
            </a:r>
            <a:r>
              <a:rPr lang="en-US" sz="1800" dirty="0" err="1" smtClean="0">
                <a:latin typeface="Garamond"/>
                <a:ea typeface="Calibri"/>
                <a:cs typeface="Times New Roman"/>
              </a:rPr>
              <a:t>transgressively</a:t>
            </a:r>
            <a:r>
              <a:rPr lang="en-US" sz="1800" dirty="0" smtClean="0">
                <a:latin typeface="Garamond"/>
                <a:ea typeface="Calibri"/>
                <a:cs typeface="Times New Roman"/>
              </a:rPr>
              <a:t>, and their work has been measured against criteria such as ‘abusive’ or ‘destructive’ fidelity. In this measurement, words like accurate and incorrect are not relevant. Instead, failure is associated with an inability to continue the linguistic momentum of a text […]. Consequently, translations are often measured as well in the light of the translators’ own words about their work or in terms of the context in which the work appears. Such criticism […] implies the acceptance of multiple versions and the evaluation of individual versions with respect to the purposes for which each version is intended.”</a:t>
            </a:r>
            <a:r>
              <a:rPr lang="pl-PL" sz="1800" dirty="0" smtClean="0">
                <a:latin typeface="Garamond"/>
                <a:ea typeface="Calibri"/>
                <a:cs typeface="Times New Roman"/>
              </a:rPr>
              <a:t>	</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883566"/>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r>
              <a:rPr lang="pl-PL" sz="1800" dirty="0" smtClean="0">
                <a:latin typeface="Garamond" pitchFamily="18" charset="0"/>
              </a:rPr>
              <a:t>Na polskim gruncie – tak „</a:t>
            </a:r>
            <a:r>
              <a:rPr lang="pl-PL" sz="1800" dirty="0" err="1" smtClean="0">
                <a:latin typeface="Garamond" pitchFamily="18" charset="0"/>
              </a:rPr>
              <a:t>poststrukturalnie</a:t>
            </a:r>
            <a:r>
              <a:rPr lang="pl-PL" sz="1800" dirty="0" smtClean="0">
                <a:latin typeface="Garamond" pitchFamily="18" charset="0"/>
              </a:rPr>
              <a:t>” wygląda </a:t>
            </a:r>
            <a:r>
              <a:rPr lang="en-US" sz="1800" dirty="0" err="1" smtClean="0">
                <a:latin typeface="Garamond"/>
                <a:ea typeface="Calibri"/>
                <a:cs typeface="Times New Roman"/>
              </a:rPr>
              <a:t>analiza</a:t>
            </a:r>
            <a:r>
              <a:rPr lang="en-US" sz="1800" dirty="0" smtClean="0">
                <a:latin typeface="Garamond"/>
                <a:ea typeface="Calibri"/>
                <a:cs typeface="Times New Roman"/>
              </a:rPr>
              <a:t> </a:t>
            </a:r>
            <a:r>
              <a:rPr lang="en-US" sz="1800" dirty="0" err="1" smtClean="0">
                <a:latin typeface="Garamond"/>
                <a:ea typeface="Calibri"/>
                <a:cs typeface="Times New Roman"/>
              </a:rPr>
              <a:t>serii</a:t>
            </a:r>
            <a:r>
              <a:rPr lang="en-US" sz="1800" dirty="0" smtClean="0">
                <a:latin typeface="Garamond"/>
                <a:ea typeface="Calibri"/>
                <a:cs typeface="Times New Roman"/>
              </a:rPr>
              <a:t> </a:t>
            </a:r>
            <a:r>
              <a:rPr lang="en-US" sz="1800" dirty="0" err="1" smtClean="0">
                <a:latin typeface="Garamond"/>
                <a:ea typeface="Calibri"/>
                <a:cs typeface="Times New Roman"/>
              </a:rPr>
              <a:t>przekładowej</a:t>
            </a:r>
            <a:r>
              <a:rPr lang="pl-PL" sz="1800" dirty="0" smtClean="0">
                <a:latin typeface="Garamond"/>
                <a:ea typeface="Calibri"/>
                <a:cs typeface="Times New Roman"/>
              </a:rPr>
              <a:t/>
            </a:r>
            <a:br>
              <a:rPr lang="pl-PL" sz="1800" dirty="0" smtClean="0">
                <a:latin typeface="Garamond"/>
                <a:ea typeface="Calibri"/>
                <a:cs typeface="Times New Roman"/>
              </a:rPr>
            </a:br>
            <a:r>
              <a:rPr lang="pl-PL" sz="1800" i="1" dirty="0" err="1" smtClean="0">
                <a:latin typeface="Garamond"/>
                <a:ea typeface="Calibri"/>
                <a:cs typeface="Times New Roman"/>
              </a:rPr>
              <a:t>Sailing</a:t>
            </a:r>
            <a:r>
              <a:rPr lang="pl-PL" sz="1800" i="1" dirty="0" smtClean="0">
                <a:latin typeface="Garamond"/>
                <a:ea typeface="Calibri"/>
                <a:cs typeface="Times New Roman"/>
              </a:rPr>
              <a:t> to </a:t>
            </a:r>
            <a:r>
              <a:rPr lang="pl-PL" sz="1800" i="1" dirty="0" err="1" smtClean="0">
                <a:latin typeface="Garamond"/>
                <a:ea typeface="Calibri"/>
                <a:cs typeface="Times New Roman"/>
              </a:rPr>
              <a:t>Byzantium</a:t>
            </a:r>
            <a:r>
              <a:rPr lang="pl-PL" sz="1800" i="1" dirty="0" smtClean="0">
                <a:latin typeface="Garamond"/>
                <a:ea typeface="Calibri"/>
                <a:cs typeface="Times New Roman"/>
              </a:rPr>
              <a:t> </a:t>
            </a:r>
            <a:r>
              <a:rPr lang="pl-PL" sz="1800" dirty="0" smtClean="0">
                <a:latin typeface="Garamond"/>
                <a:ea typeface="Calibri"/>
                <a:cs typeface="Times New Roman"/>
              </a:rPr>
              <a:t>W. B. Yeatsa,</a:t>
            </a:r>
            <a:r>
              <a:rPr lang="en-US" sz="1800" dirty="0" smtClean="0">
                <a:latin typeface="Garamond"/>
                <a:ea typeface="Calibri"/>
                <a:cs typeface="Times New Roman"/>
              </a:rPr>
              <a:t> </a:t>
            </a:r>
            <a:r>
              <a:rPr lang="en-US" sz="1800" dirty="0" err="1" smtClean="0">
                <a:latin typeface="Garamond"/>
                <a:ea typeface="Calibri"/>
                <a:cs typeface="Times New Roman"/>
              </a:rPr>
              <a:t>dokonana</a:t>
            </a:r>
            <a:r>
              <a:rPr lang="en-US" sz="1800" dirty="0" smtClean="0">
                <a:latin typeface="Garamond"/>
                <a:ea typeface="Calibri"/>
                <a:cs typeface="Times New Roman"/>
              </a:rPr>
              <a:t> </a:t>
            </a:r>
            <a:r>
              <a:rPr lang="en-US" sz="1800" dirty="0" err="1" smtClean="0">
                <a:latin typeface="Garamond"/>
                <a:ea typeface="Calibri"/>
                <a:cs typeface="Times New Roman"/>
              </a:rPr>
              <a:t>przez</a:t>
            </a:r>
            <a:r>
              <a:rPr lang="en-US" sz="1800" dirty="0" smtClean="0">
                <a:latin typeface="Garamond"/>
                <a:ea typeface="Calibri"/>
                <a:cs typeface="Times New Roman"/>
              </a:rPr>
              <a:t> </a:t>
            </a:r>
            <a:r>
              <a:rPr lang="en-US" sz="1800" b="1" dirty="0" err="1" smtClean="0">
                <a:latin typeface="Garamond"/>
                <a:ea typeface="Calibri"/>
                <a:cs typeface="Times New Roman"/>
              </a:rPr>
              <a:t>Tomasza</a:t>
            </a:r>
            <a:r>
              <a:rPr lang="en-US" sz="1800" b="1" dirty="0" smtClean="0">
                <a:latin typeface="Garamond"/>
                <a:ea typeface="Calibri"/>
                <a:cs typeface="Times New Roman"/>
              </a:rPr>
              <a:t> </a:t>
            </a:r>
            <a:r>
              <a:rPr lang="en-US" sz="1800" b="1" dirty="0" err="1" smtClean="0">
                <a:latin typeface="Garamond"/>
                <a:ea typeface="Calibri"/>
                <a:cs typeface="Times New Roman"/>
              </a:rPr>
              <a:t>Bilczewskiego</a:t>
            </a:r>
            <a:r>
              <a:rPr lang="en-US" sz="1800" b="1" dirty="0" smtClean="0">
                <a:latin typeface="Garamond"/>
                <a:ea typeface="Calibri"/>
                <a:cs typeface="Times New Roman"/>
              </a:rPr>
              <a:t> </a:t>
            </a:r>
            <a:r>
              <a:rPr lang="en-US" sz="1800" dirty="0" smtClean="0">
                <a:latin typeface="Garamond"/>
                <a:ea typeface="Calibri"/>
                <a:cs typeface="Times New Roman"/>
              </a:rPr>
              <a:t>w </a:t>
            </a:r>
            <a:r>
              <a:rPr lang="en-US" sz="1800" dirty="0" err="1" smtClean="0">
                <a:latin typeface="Garamond"/>
                <a:ea typeface="Calibri"/>
                <a:cs typeface="Times New Roman"/>
              </a:rPr>
              <a:t>książce</a:t>
            </a:r>
            <a:r>
              <a:rPr lang="en-US" sz="1800" dirty="0" smtClean="0">
                <a:latin typeface="Garamond"/>
                <a:ea typeface="Calibri"/>
                <a:cs typeface="Times New Roman"/>
              </a:rPr>
              <a:t>: </a:t>
            </a:r>
            <a:r>
              <a:rPr lang="en-US" sz="1800" b="1" i="1" dirty="0" err="1" smtClean="0">
                <a:latin typeface="Garamond"/>
                <a:ea typeface="Calibri"/>
                <a:cs typeface="Times New Roman"/>
              </a:rPr>
              <a:t>Komparatystyka</a:t>
            </a:r>
            <a:r>
              <a:rPr lang="en-US" sz="1800" b="1" i="1" dirty="0" smtClean="0">
                <a:latin typeface="Garamond"/>
                <a:ea typeface="Calibri"/>
                <a:cs typeface="Times New Roman"/>
              </a:rPr>
              <a:t> i </a:t>
            </a:r>
            <a:r>
              <a:rPr lang="en-US" sz="1800" b="1" i="1" dirty="0" err="1" smtClean="0">
                <a:latin typeface="Garamond"/>
                <a:ea typeface="Calibri"/>
                <a:cs typeface="Times New Roman"/>
              </a:rPr>
              <a:t>interpretacja</a:t>
            </a:r>
            <a:r>
              <a:rPr lang="en-US" sz="1800" b="1" i="1" dirty="0" smtClean="0">
                <a:latin typeface="Garamond"/>
                <a:ea typeface="Calibri"/>
                <a:cs typeface="Times New Roman"/>
              </a:rPr>
              <a:t>. </a:t>
            </a:r>
            <a:r>
              <a:rPr lang="en-US" sz="1800" b="1" i="1" dirty="0" err="1" smtClean="0">
                <a:latin typeface="Garamond"/>
                <a:ea typeface="Calibri"/>
                <a:cs typeface="Times New Roman"/>
              </a:rPr>
              <a:t>Nowoczesne</a:t>
            </a:r>
            <a:r>
              <a:rPr lang="en-US" sz="1800" b="1" i="1" dirty="0" smtClean="0">
                <a:latin typeface="Garamond"/>
                <a:ea typeface="Calibri"/>
                <a:cs typeface="Times New Roman"/>
              </a:rPr>
              <a:t> </a:t>
            </a:r>
            <a:r>
              <a:rPr lang="en-US" sz="1800" b="1" i="1" dirty="0" err="1" smtClean="0">
                <a:latin typeface="Garamond"/>
                <a:ea typeface="Calibri"/>
                <a:cs typeface="Times New Roman"/>
              </a:rPr>
              <a:t>badania</a:t>
            </a:r>
            <a:r>
              <a:rPr lang="en-US" sz="1800" b="1" i="1" dirty="0" smtClean="0">
                <a:latin typeface="Garamond"/>
                <a:ea typeface="Calibri"/>
                <a:cs typeface="Times New Roman"/>
              </a:rPr>
              <a:t> </a:t>
            </a:r>
            <a:r>
              <a:rPr lang="en-US" sz="1800" b="1" i="1" dirty="0" err="1" smtClean="0">
                <a:latin typeface="Garamond"/>
                <a:ea typeface="Calibri"/>
                <a:cs typeface="Times New Roman"/>
              </a:rPr>
              <a:t>porównawcze</a:t>
            </a:r>
            <a:r>
              <a:rPr lang="en-US" sz="1800" b="1" i="1" dirty="0" smtClean="0">
                <a:latin typeface="Garamond"/>
                <a:ea typeface="Calibri"/>
                <a:cs typeface="Times New Roman"/>
              </a:rPr>
              <a:t> </a:t>
            </a:r>
            <a:r>
              <a:rPr lang="en-US" sz="1800" b="1" i="1" dirty="0" err="1" smtClean="0">
                <a:latin typeface="Garamond"/>
                <a:ea typeface="Calibri"/>
                <a:cs typeface="Times New Roman"/>
              </a:rPr>
              <a:t>wobec</a:t>
            </a:r>
            <a:r>
              <a:rPr lang="en-US" sz="1800" b="1" i="1" dirty="0" smtClean="0">
                <a:latin typeface="Garamond"/>
                <a:ea typeface="Calibri"/>
                <a:cs typeface="Times New Roman"/>
              </a:rPr>
              <a:t> </a:t>
            </a:r>
            <a:r>
              <a:rPr lang="en-US" sz="1800" b="1" i="1" dirty="0" err="1" smtClean="0">
                <a:latin typeface="Garamond"/>
                <a:ea typeface="Calibri"/>
                <a:cs typeface="Times New Roman"/>
              </a:rPr>
              <a:t>translatologii</a:t>
            </a:r>
            <a:r>
              <a:rPr lang="en-US" sz="1800" dirty="0" smtClean="0">
                <a:latin typeface="Garamond"/>
                <a:ea typeface="Calibri"/>
                <a:cs typeface="Times New Roman"/>
              </a:rPr>
              <a:t>, 2010</a:t>
            </a:r>
            <a:r>
              <a:rPr lang="pl-PL" sz="1800" dirty="0" smtClean="0">
                <a:latin typeface="Garamond"/>
                <a:ea typeface="Calibri"/>
                <a:cs typeface="Times New Roman"/>
              </a:rPr>
              <a:t>:</a:t>
            </a:r>
          </a:p>
          <a:p>
            <a:pPr algn="just">
              <a:lnSpc>
                <a:spcPts val="2100"/>
              </a:lnSpc>
              <a:buNone/>
            </a:pPr>
            <a:endParaRPr lang="pl-PL" sz="1800" dirty="0" smtClean="0">
              <a:latin typeface="Garamond"/>
              <a:ea typeface="Calibri"/>
              <a:cs typeface="Times New Roman"/>
            </a:endParaRPr>
          </a:p>
          <a:p>
            <a:pPr algn="just">
              <a:lnSpc>
                <a:spcPts val="2100"/>
              </a:lnSpc>
              <a:buNone/>
            </a:pPr>
            <a:r>
              <a:rPr lang="pl-PL" sz="1800" dirty="0" smtClean="0">
                <a:latin typeface="Garamond"/>
                <a:ea typeface="Calibri"/>
                <a:cs typeface="Times New Roman"/>
              </a:rPr>
              <a:t>	„Celem lektury wiersza Yeatsa, korzystającej z tłumaczeń dokonanych przez Miłosza, Barańczaka i Kozak (w węższym zakresie przypominającej także wybory Marjańskiej</a:t>
            </a:r>
            <a:br>
              <a:rPr lang="pl-PL" sz="1800" dirty="0" smtClean="0">
                <a:latin typeface="Garamond"/>
                <a:ea typeface="Calibri"/>
                <a:cs typeface="Times New Roman"/>
              </a:rPr>
            </a:br>
            <a:r>
              <a:rPr lang="pl-PL" sz="1800" dirty="0" smtClean="0">
                <a:latin typeface="Garamond"/>
                <a:ea typeface="Calibri"/>
                <a:cs typeface="Times New Roman"/>
              </a:rPr>
              <a:t>i </a:t>
            </a:r>
            <a:r>
              <a:rPr lang="pl-PL" sz="1800" dirty="0" err="1" smtClean="0">
                <a:latin typeface="Garamond"/>
                <a:ea typeface="Calibri"/>
                <a:cs typeface="Times New Roman"/>
              </a:rPr>
              <a:t>Czaykowskiego</a:t>
            </a:r>
            <a:r>
              <a:rPr lang="pl-PL" sz="1800" dirty="0" smtClean="0">
                <a:latin typeface="Garamond"/>
                <a:ea typeface="Calibri"/>
                <a:cs typeface="Times New Roman"/>
              </a:rPr>
              <a:t>), nie było stworzenie wartościującej hierarchii tych propozycji, lecz wskazanie rozmaitych możliwości interpretacyjnych, jakie one otwierają.”</a:t>
            </a:r>
          </a:p>
          <a:p>
            <a:pPr algn="just">
              <a:lnSpc>
                <a:spcPts val="2100"/>
              </a:lnSpc>
              <a:buNone/>
            </a:pPr>
            <a:endParaRPr lang="pl-PL" sz="1800" dirty="0" smtClean="0">
              <a:latin typeface="Garamond"/>
              <a:ea typeface="Calibri"/>
              <a:cs typeface="Times New Roman"/>
            </a:endParaRPr>
          </a:p>
          <a:p>
            <a:pPr algn="just">
              <a:lnSpc>
                <a:spcPts val="2100"/>
              </a:lnSpc>
              <a:buNone/>
            </a:pPr>
            <a:r>
              <a:rPr lang="pl-PL" sz="1800" dirty="0" smtClean="0">
                <a:latin typeface="Garamond"/>
                <a:ea typeface="Calibri"/>
                <a:cs typeface="Times New Roman"/>
              </a:rPr>
              <a:t>	„[…] Atrakcyjne wydaje mi się stanowisko </a:t>
            </a:r>
            <a:r>
              <a:rPr lang="pl-PL" sz="1800" dirty="0" err="1" smtClean="0">
                <a:latin typeface="Garamond"/>
                <a:ea typeface="Calibri"/>
                <a:cs typeface="Times New Roman"/>
              </a:rPr>
              <a:t>deskryptywistów</a:t>
            </a:r>
            <a:r>
              <a:rPr lang="pl-PL" sz="1800" dirty="0" smtClean="0">
                <a:latin typeface="Garamond"/>
                <a:ea typeface="Calibri"/>
                <a:cs typeface="Times New Roman"/>
              </a:rPr>
              <a:t>, zmierzające do eliminującego nadmiernie wartościujące sądy opisywania praktyk translatorskich. Cenne dlatego, iż pozwala zaistnieć rozmaitym tekstom w pewnej wspólnej przestrzeni, daje szansę nie tyle na pozbycie się wartościującego porządkowania i hierarchizowania istniejących interpretacji tekstów źródłowych wedle kryterium «wierny – niewierny», bo jest ono w gruncie rzeczy utopijne, co na potraktowanie tychże interpretacji jako swoistej </a:t>
            </a:r>
            <a:r>
              <a:rPr lang="pl-PL" sz="1800" b="1" dirty="0" smtClean="0">
                <a:latin typeface="Garamond"/>
                <a:ea typeface="Calibri"/>
                <a:cs typeface="Times New Roman"/>
              </a:rPr>
              <a:t>wzajemnej krytyki</a:t>
            </a:r>
            <a:r>
              <a:rPr lang="pl-PL" sz="1800" dirty="0" smtClean="0">
                <a:latin typeface="Garamond"/>
                <a:ea typeface="Calibri"/>
                <a:cs typeface="Times New Roman"/>
              </a:rPr>
              <a:t>, odsłaniającej skomplikowany i wielowarstwowy proces semiozy i językowego transferu. Każda z nich posiada swój własny, często komplementarny wobec innych propozycji, inwentarz zysków i strat.”  </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883566"/>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r>
              <a:rPr lang="en-US" sz="1900" b="1" cap="small" dirty="0" smtClean="0">
                <a:latin typeface="Garamond"/>
                <a:ea typeface="Calibri"/>
                <a:cs typeface="Times New Roman"/>
              </a:rPr>
              <a:t>Tomasz Bilczewski</a:t>
            </a:r>
            <a:r>
              <a:rPr lang="pl-PL" sz="1900" b="1" cap="small" dirty="0" smtClean="0">
                <a:latin typeface="Garamond"/>
                <a:ea typeface="Calibri"/>
                <a:cs typeface="Times New Roman"/>
              </a:rPr>
              <a:t>, </a:t>
            </a:r>
            <a:r>
              <a:rPr lang="pl-PL" sz="1900" b="1" i="1" cap="small" dirty="0" smtClean="0">
                <a:latin typeface="Garamond"/>
                <a:ea typeface="Calibri"/>
                <a:cs typeface="Times New Roman"/>
              </a:rPr>
              <a:t>Itinerarium 2. Znoszony łachman ciała: „</a:t>
            </a:r>
            <a:r>
              <a:rPr lang="pl-PL" sz="1900" b="1" i="1" cap="small" dirty="0" err="1" smtClean="0">
                <a:latin typeface="Garamond"/>
                <a:ea typeface="Calibri"/>
                <a:cs typeface="Times New Roman"/>
              </a:rPr>
              <a:t>Sailing</a:t>
            </a:r>
            <a:r>
              <a:rPr lang="pl-PL" sz="1900" b="1" i="1" cap="small" dirty="0" smtClean="0">
                <a:latin typeface="Garamond"/>
                <a:ea typeface="Calibri"/>
                <a:cs typeface="Times New Roman"/>
              </a:rPr>
              <a:t> to </a:t>
            </a:r>
            <a:r>
              <a:rPr lang="pl-PL" sz="1900" b="1" i="1" cap="small" dirty="0" err="1" smtClean="0">
                <a:latin typeface="Garamond"/>
                <a:ea typeface="Calibri"/>
                <a:cs typeface="Times New Roman"/>
              </a:rPr>
              <a:t>Byzantium</a:t>
            </a:r>
            <a:r>
              <a:rPr lang="pl-PL" sz="1900" b="1" i="1" cap="small" dirty="0" smtClean="0">
                <a:latin typeface="Garamond"/>
                <a:ea typeface="Calibri"/>
                <a:cs typeface="Times New Roman"/>
              </a:rPr>
              <a:t>” W.B. Yeatsa</a:t>
            </a:r>
            <a:r>
              <a:rPr lang="pl-PL" sz="1900" b="1" cap="small" dirty="0" smtClean="0">
                <a:latin typeface="Garamond"/>
                <a:ea typeface="Calibri"/>
                <a:cs typeface="Times New Roman"/>
              </a:rPr>
              <a:t> </a:t>
            </a:r>
            <a:r>
              <a:rPr lang="pl-PL" sz="2000" dirty="0" smtClean="0">
                <a:latin typeface="Garamond"/>
                <a:ea typeface="Calibri"/>
                <a:cs typeface="Times New Roman"/>
              </a:rPr>
              <a:t>c.d.</a:t>
            </a:r>
            <a:endParaRPr lang="pl-PL" sz="1900" b="1" cap="small" dirty="0" smtClean="0">
              <a:latin typeface="Garamond"/>
              <a:ea typeface="Calibri"/>
              <a:cs typeface="Times New Roman"/>
            </a:endParaRPr>
          </a:p>
          <a:p>
            <a:pPr algn="just">
              <a:lnSpc>
                <a:spcPts val="2100"/>
              </a:lnSpc>
              <a:buNone/>
            </a:pPr>
            <a:r>
              <a:rPr lang="pl-PL" sz="1800" b="1" i="1" dirty="0" smtClean="0">
                <a:latin typeface="Garamond"/>
                <a:ea typeface="Calibri"/>
                <a:cs typeface="Times New Roman"/>
              </a:rPr>
              <a:t>	</a:t>
            </a:r>
            <a:r>
              <a:rPr lang="pl-PL" sz="1800" i="1" dirty="0" smtClean="0">
                <a:latin typeface="Garamond"/>
                <a:ea typeface="Calibri"/>
                <a:cs typeface="Times New Roman"/>
              </a:rPr>
              <a:t>W: </a:t>
            </a:r>
            <a:r>
              <a:rPr lang="en-US" sz="1800" i="1" dirty="0" err="1" smtClean="0">
                <a:latin typeface="Garamond"/>
                <a:ea typeface="Calibri"/>
                <a:cs typeface="Times New Roman"/>
              </a:rPr>
              <a:t>Komparatystyka</a:t>
            </a:r>
            <a:r>
              <a:rPr lang="en-US" sz="1800" i="1" dirty="0" smtClean="0">
                <a:latin typeface="Garamond"/>
                <a:ea typeface="Calibri"/>
                <a:cs typeface="Times New Roman"/>
              </a:rPr>
              <a:t> i </a:t>
            </a:r>
            <a:r>
              <a:rPr lang="en-US" sz="1800" i="1" dirty="0" err="1" smtClean="0">
                <a:latin typeface="Garamond"/>
                <a:ea typeface="Calibri"/>
                <a:cs typeface="Times New Roman"/>
              </a:rPr>
              <a:t>interpretacja</a:t>
            </a:r>
            <a:r>
              <a:rPr lang="en-US" sz="1800" i="1" dirty="0" smtClean="0">
                <a:latin typeface="Garamond"/>
                <a:ea typeface="Calibri"/>
                <a:cs typeface="Times New Roman"/>
              </a:rPr>
              <a:t>. </a:t>
            </a:r>
            <a:r>
              <a:rPr lang="en-US" sz="1800" i="1" dirty="0" err="1" smtClean="0">
                <a:latin typeface="Garamond"/>
                <a:ea typeface="Calibri"/>
                <a:cs typeface="Times New Roman"/>
              </a:rPr>
              <a:t>Nowoczesne</a:t>
            </a:r>
            <a:r>
              <a:rPr lang="en-US" sz="1800" i="1" dirty="0" smtClean="0">
                <a:latin typeface="Garamond"/>
                <a:ea typeface="Calibri"/>
                <a:cs typeface="Times New Roman"/>
              </a:rPr>
              <a:t> </a:t>
            </a:r>
            <a:r>
              <a:rPr lang="en-US" sz="1800" i="1" dirty="0" err="1" smtClean="0">
                <a:latin typeface="Garamond"/>
                <a:ea typeface="Calibri"/>
                <a:cs typeface="Times New Roman"/>
              </a:rPr>
              <a:t>badania</a:t>
            </a:r>
            <a:r>
              <a:rPr lang="en-US" sz="1800" i="1" dirty="0" smtClean="0">
                <a:latin typeface="Garamond"/>
                <a:ea typeface="Calibri"/>
                <a:cs typeface="Times New Roman"/>
              </a:rPr>
              <a:t> </a:t>
            </a:r>
            <a:r>
              <a:rPr lang="en-US" sz="1800" i="1" dirty="0" err="1" smtClean="0">
                <a:latin typeface="Garamond"/>
                <a:ea typeface="Calibri"/>
                <a:cs typeface="Times New Roman"/>
              </a:rPr>
              <a:t>porównawcze</a:t>
            </a:r>
            <a:r>
              <a:rPr lang="en-US" sz="1800" i="1" dirty="0" smtClean="0">
                <a:latin typeface="Garamond"/>
                <a:ea typeface="Calibri"/>
                <a:cs typeface="Times New Roman"/>
              </a:rPr>
              <a:t> </a:t>
            </a:r>
            <a:r>
              <a:rPr lang="en-US" sz="1800" i="1" dirty="0" err="1" smtClean="0">
                <a:latin typeface="Garamond"/>
                <a:ea typeface="Calibri"/>
                <a:cs typeface="Times New Roman"/>
              </a:rPr>
              <a:t>wobec</a:t>
            </a:r>
            <a:r>
              <a:rPr lang="en-US" sz="1800" i="1" dirty="0" smtClean="0">
                <a:latin typeface="Garamond"/>
                <a:ea typeface="Calibri"/>
                <a:cs typeface="Times New Roman"/>
              </a:rPr>
              <a:t> </a:t>
            </a:r>
            <a:r>
              <a:rPr lang="en-US" sz="1800" i="1" dirty="0" err="1" smtClean="0">
                <a:latin typeface="Garamond"/>
                <a:ea typeface="Calibri"/>
                <a:cs typeface="Times New Roman"/>
              </a:rPr>
              <a:t>translatologii</a:t>
            </a:r>
            <a:r>
              <a:rPr lang="en-US" sz="1800" dirty="0" smtClean="0">
                <a:latin typeface="Garamond"/>
                <a:ea typeface="Calibri"/>
                <a:cs typeface="Times New Roman"/>
              </a:rPr>
              <a:t>, 2010</a:t>
            </a:r>
            <a:r>
              <a:rPr lang="pl-PL" sz="1800" dirty="0" smtClean="0">
                <a:latin typeface="Garamond"/>
                <a:ea typeface="Calibri"/>
                <a:cs typeface="Times New Roman"/>
              </a:rPr>
              <a:t>, </a:t>
            </a:r>
          </a:p>
          <a:p>
            <a:pPr algn="just">
              <a:lnSpc>
                <a:spcPts val="2100"/>
              </a:lnSpc>
              <a:buNone/>
            </a:pPr>
            <a:endParaRPr lang="pl-PL" sz="1800" dirty="0" smtClean="0">
              <a:latin typeface="Garamond"/>
              <a:ea typeface="Calibri"/>
              <a:cs typeface="Times New Roman"/>
            </a:endParaRPr>
          </a:p>
          <a:p>
            <a:pPr algn="just">
              <a:lnSpc>
                <a:spcPts val="2100"/>
              </a:lnSpc>
              <a:buNone/>
            </a:pPr>
            <a:r>
              <a:rPr lang="pl-PL" sz="1800" dirty="0" smtClean="0">
                <a:latin typeface="Garamond"/>
                <a:ea typeface="Calibri"/>
                <a:cs typeface="Times New Roman"/>
              </a:rPr>
              <a:t>	„Tytułowe </a:t>
            </a:r>
            <a:r>
              <a:rPr lang="pl-PL" sz="1800" i="1" dirty="0" err="1" smtClean="0">
                <a:latin typeface="Garamond"/>
                <a:ea typeface="Calibri"/>
                <a:cs typeface="Times New Roman"/>
              </a:rPr>
              <a:t>Sailing</a:t>
            </a:r>
            <a:r>
              <a:rPr lang="pl-PL" sz="1800" i="1" dirty="0" smtClean="0">
                <a:latin typeface="Garamond"/>
                <a:ea typeface="Calibri"/>
                <a:cs typeface="Times New Roman"/>
              </a:rPr>
              <a:t> to </a:t>
            </a:r>
            <a:r>
              <a:rPr lang="pl-PL" sz="1800" i="1" dirty="0" err="1" smtClean="0">
                <a:latin typeface="Garamond"/>
                <a:ea typeface="Calibri"/>
                <a:cs typeface="Times New Roman"/>
              </a:rPr>
              <a:t>Byzantium</a:t>
            </a:r>
            <a:r>
              <a:rPr lang="pl-PL" sz="1800" i="1" dirty="0" smtClean="0">
                <a:latin typeface="Garamond"/>
                <a:ea typeface="Calibri"/>
                <a:cs typeface="Times New Roman"/>
              </a:rPr>
              <a:t> </a:t>
            </a:r>
            <a:r>
              <a:rPr lang="pl-PL" sz="1800" dirty="0" smtClean="0">
                <a:latin typeface="Garamond"/>
                <a:ea typeface="Calibri"/>
                <a:cs typeface="Times New Roman"/>
              </a:rPr>
              <a:t>rozpisane zostało w polszczyźnie na głosy […]”</a:t>
            </a:r>
          </a:p>
          <a:p>
            <a:pPr algn="just">
              <a:lnSpc>
                <a:spcPts val="2100"/>
              </a:lnSpc>
              <a:buNone/>
            </a:pPr>
            <a:endParaRPr lang="pl-PL" sz="1800" dirty="0" smtClean="0">
              <a:latin typeface="Garamond"/>
              <a:ea typeface="Calibri"/>
              <a:cs typeface="Times New Roman"/>
            </a:endParaRPr>
          </a:p>
          <a:p>
            <a:pPr algn="just">
              <a:lnSpc>
                <a:spcPts val="2100"/>
              </a:lnSpc>
              <a:buNone/>
            </a:pPr>
            <a:r>
              <a:rPr lang="pl-PL" sz="1800" dirty="0" smtClean="0">
                <a:latin typeface="Garamond"/>
                <a:ea typeface="Calibri"/>
                <a:cs typeface="Times New Roman"/>
              </a:rPr>
              <a:t>	„Tradycyjnie praca komparatysty polegać miała na umiejętności zbliżania w akcie lektury tekstów poznawanych w językach oryginalnych. Przekład spychany był do roli medium powielającego niemal wszystko, co znajduje się poza granicami określonego języka. Bardzo różnie oceniano jakość tego typu reprodukcji: od wiernego naśladownictwa do swobodnej parafrazy. Długo wierzono w nieograniczone możliwości ekwiwalencji, a wszelkie niedoskonałości pracy naśladowczej szkodziły wizerunkowi tłumacza. Nowe oblicze komparatystyki [jako sztuki interpretacji – E.R.], pokazujące translację jako skomplikowany, i wymagający nie lada kunsztu, akt twórczy, obciążony rozmaitymi uwikłaniami kontekstowymi samego języka, czyni z badań nad przekładem pełnoprawne ogniwo komparatystycznych zainteresowań. </a:t>
            </a:r>
            <a:r>
              <a:rPr lang="pl-PL" sz="1800" b="1" dirty="0" smtClean="0">
                <a:latin typeface="Garamond"/>
                <a:ea typeface="Calibri"/>
                <a:cs typeface="Times New Roman"/>
              </a:rPr>
              <a:t>Przekład jako hybryda, a nie kopia, jako swoisty </a:t>
            </a:r>
            <a:r>
              <a:rPr lang="pl-PL" sz="1800" dirty="0" smtClean="0">
                <a:latin typeface="Garamond"/>
                <a:ea typeface="Calibri"/>
                <a:cs typeface="Times New Roman"/>
              </a:rPr>
              <a:t>– by posłużyć się określeniem Briana Harrisa – </a:t>
            </a:r>
            <a:r>
              <a:rPr lang="pl-PL" sz="1800" b="1" i="1" dirty="0" err="1" smtClean="0">
                <a:latin typeface="Garamond"/>
                <a:ea typeface="Calibri"/>
                <a:cs typeface="Times New Roman"/>
              </a:rPr>
              <a:t>bitekst</a:t>
            </a:r>
            <a:r>
              <a:rPr lang="pl-PL" sz="1800" b="1" dirty="0" smtClean="0">
                <a:latin typeface="Garamond"/>
                <a:ea typeface="Calibri"/>
                <a:cs typeface="Times New Roman"/>
              </a:rPr>
              <a:t>,</a:t>
            </a:r>
            <a:r>
              <a:rPr lang="pl-PL" sz="1800" dirty="0" smtClean="0">
                <a:latin typeface="Garamond"/>
                <a:ea typeface="Calibri"/>
                <a:cs typeface="Times New Roman"/>
              </a:rPr>
              <a:t> uwikłany w dwa językowo-kulturowe światy, ujawnia swoje podwójne oblicze tekstu żyjącego prawem przynależności i autonomii.” </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C:\Users\Ewa\Desktop\TB.jpg"/>
          <p:cNvPicPr>
            <a:picLocks noGrp="1"/>
          </p:cNvPicPr>
          <p:nvPr>
            <p:ph idx="1"/>
          </p:nvPr>
        </p:nvPicPr>
        <p:blipFill>
          <a:blip r:embed="rId2" cstate="print"/>
          <a:srcRect/>
          <a:stretch>
            <a:fillRect/>
          </a:stretch>
        </p:blipFill>
        <p:spPr bwMode="auto">
          <a:xfrm>
            <a:off x="2915816" y="692696"/>
            <a:ext cx="2973939" cy="4525963"/>
          </a:xfrm>
          <a:prstGeom prst="rect">
            <a:avLst/>
          </a:prstGeom>
          <a:noFill/>
          <a:ln w="9525">
            <a:noFill/>
            <a:miter lim="800000"/>
            <a:headEnd/>
            <a:tailEnd/>
          </a:ln>
        </p:spPr>
      </p:pic>
      <p:sp>
        <p:nvSpPr>
          <p:cNvPr id="5" name="pole tekstowe 4"/>
          <p:cNvSpPr txBox="1"/>
          <p:nvPr/>
        </p:nvSpPr>
        <p:spPr>
          <a:xfrm>
            <a:off x="2051720" y="5589240"/>
            <a:ext cx="5040560" cy="338554"/>
          </a:xfrm>
          <a:prstGeom prst="rect">
            <a:avLst/>
          </a:prstGeom>
          <a:noFill/>
        </p:spPr>
        <p:txBody>
          <a:bodyPr wrap="square" rtlCol="0">
            <a:spAutoFit/>
          </a:bodyPr>
          <a:lstStyle/>
          <a:p>
            <a:pPr algn="ctr"/>
            <a:r>
              <a:rPr lang="pl-PL" sz="1600" dirty="0" smtClean="0">
                <a:latin typeface="Garamond" pitchFamily="18" charset="0"/>
              </a:rPr>
              <a:t>Ze strony redakcyjnej: „Na okładce zdjęcie własne”</a:t>
            </a:r>
            <a:endParaRPr lang="pl-PL" sz="1600" dirty="0">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883566"/>
          </a:xfrm>
        </p:spPr>
        <p:txBody>
          <a:bodyPr>
            <a:normAutofit fontScale="92500"/>
          </a:bodyPr>
          <a:lstStyle/>
          <a:p>
            <a:pPr>
              <a:buNone/>
            </a:pPr>
            <a:r>
              <a:rPr lang="pl-PL" sz="1200" dirty="0" smtClean="0">
                <a:latin typeface="Garamond" pitchFamily="18" charset="0"/>
              </a:rPr>
              <a:t> </a:t>
            </a:r>
            <a:r>
              <a:rPr lang="pl-PL" sz="2400" dirty="0" smtClean="0">
                <a:latin typeface="Garamond" pitchFamily="18" charset="0"/>
              </a:rPr>
              <a:t>	</a:t>
            </a:r>
            <a:r>
              <a:rPr lang="pl-PL" sz="2100" b="1" cap="small" dirty="0" smtClean="0">
                <a:latin typeface="Garamond"/>
                <a:cs typeface="Times New Roman"/>
              </a:rPr>
              <a:t>Agnieszka Romanowska, </a:t>
            </a:r>
            <a:r>
              <a:rPr lang="pl-PL" sz="2100" b="1" i="1" cap="small" dirty="0" smtClean="0">
                <a:latin typeface="Garamond"/>
                <a:cs typeface="Times New Roman"/>
              </a:rPr>
              <a:t>Za głosem tłumacza.</a:t>
            </a:r>
          </a:p>
          <a:p>
            <a:pPr algn="just">
              <a:lnSpc>
                <a:spcPts val="2100"/>
              </a:lnSpc>
              <a:buNone/>
            </a:pPr>
            <a:r>
              <a:rPr lang="pl-PL" sz="2100" b="1" i="1" cap="small" dirty="0" smtClean="0">
                <a:latin typeface="Garamond"/>
                <a:cs typeface="Times New Roman"/>
              </a:rPr>
              <a:t>	Szekspir Iwaszkiewicza, Miłosza i Gałczyńskiego</a:t>
            </a:r>
            <a:r>
              <a:rPr lang="pl-PL" sz="2100" cap="small" dirty="0" smtClean="0">
                <a:latin typeface="Garamond"/>
                <a:cs typeface="Times New Roman"/>
              </a:rPr>
              <a:t>,</a:t>
            </a:r>
            <a:r>
              <a:rPr lang="pl-PL" sz="2100" b="1" cap="small" dirty="0" smtClean="0">
                <a:latin typeface="Garamond"/>
                <a:cs typeface="Times New Roman"/>
              </a:rPr>
              <a:t> </a:t>
            </a:r>
            <a:r>
              <a:rPr lang="en-US" sz="2100" dirty="0" smtClean="0">
                <a:latin typeface="Garamond"/>
                <a:ea typeface="Calibri"/>
                <a:cs typeface="Times New Roman"/>
              </a:rPr>
              <a:t>201</a:t>
            </a:r>
            <a:r>
              <a:rPr lang="pl-PL" sz="2100" dirty="0" smtClean="0">
                <a:latin typeface="Garamond"/>
                <a:ea typeface="Calibri"/>
                <a:cs typeface="Times New Roman"/>
              </a:rPr>
              <a:t>7 </a:t>
            </a:r>
          </a:p>
          <a:p>
            <a:pPr algn="just">
              <a:lnSpc>
                <a:spcPts val="2100"/>
              </a:lnSpc>
              <a:buNone/>
            </a:pPr>
            <a:endParaRPr lang="pl-PL" sz="1800" dirty="0" smtClean="0">
              <a:latin typeface="Garamond"/>
              <a:ea typeface="Calibri"/>
              <a:cs typeface="Times New Roman"/>
            </a:endParaRPr>
          </a:p>
          <a:p>
            <a:pPr algn="just">
              <a:lnSpc>
                <a:spcPts val="2100"/>
              </a:lnSpc>
              <a:buNone/>
            </a:pPr>
            <a:r>
              <a:rPr lang="pl-PL" sz="1800" dirty="0" smtClean="0">
                <a:latin typeface="Garamond"/>
                <a:ea typeface="Calibri"/>
                <a:cs typeface="Times New Roman"/>
              </a:rPr>
              <a:t>	„W swoich rozważaniach używam kategorii głosu na oznaczenie całokształtu obecności tłumacza w tekście przekładu, który jest rezultatem jego twórczej pracy wykonanej</a:t>
            </a:r>
            <a:br>
              <a:rPr lang="pl-PL" sz="1800" dirty="0" smtClean="0">
                <a:latin typeface="Garamond"/>
                <a:ea typeface="Calibri"/>
                <a:cs typeface="Times New Roman"/>
              </a:rPr>
            </a:br>
            <a:r>
              <a:rPr lang="pl-PL" sz="1800" dirty="0" smtClean="0">
                <a:latin typeface="Garamond"/>
                <a:ea typeface="Calibri"/>
                <a:cs typeface="Times New Roman"/>
              </a:rPr>
              <a:t>w określonych okolicznościach historyczno-społecznych, który funkcjonuje w relacji do serii i który poddaje się interpretacji na różnych poziomach swego istnienia w kulturze docelowej.”</a:t>
            </a:r>
          </a:p>
          <a:p>
            <a:pPr algn="just">
              <a:lnSpc>
                <a:spcPts val="2100"/>
              </a:lnSpc>
              <a:buNone/>
            </a:pPr>
            <a:r>
              <a:rPr lang="pl-PL" sz="1800" dirty="0" smtClean="0">
                <a:latin typeface="Garamond"/>
                <a:ea typeface="Calibri"/>
                <a:cs typeface="Times New Roman"/>
              </a:rPr>
              <a:t>	„</a:t>
            </a:r>
            <a:r>
              <a:rPr lang="pl-PL" sz="1800" b="1" dirty="0" smtClean="0">
                <a:latin typeface="Garamond"/>
                <a:ea typeface="Calibri"/>
                <a:cs typeface="Times New Roman"/>
              </a:rPr>
              <a:t>Krytyka przekładu </a:t>
            </a:r>
            <a:r>
              <a:rPr lang="pl-PL" sz="1800" dirty="0" smtClean="0">
                <a:latin typeface="Garamond"/>
                <a:ea typeface="Calibri"/>
                <a:cs typeface="Times New Roman"/>
              </a:rPr>
              <a:t>(rozumiana jako czytanie i interpretacja tekstu) </a:t>
            </a:r>
            <a:r>
              <a:rPr lang="pl-PL" sz="1800" b="1" dirty="0" smtClean="0">
                <a:latin typeface="Garamond"/>
                <a:ea typeface="Calibri"/>
                <a:cs typeface="Times New Roman"/>
              </a:rPr>
              <a:t>ujęta w kategoriach przekładoznawstwa kulturowego</a:t>
            </a:r>
            <a:r>
              <a:rPr lang="pl-PL" sz="1800" dirty="0" smtClean="0">
                <a:latin typeface="Garamond"/>
                <a:ea typeface="Calibri"/>
                <a:cs typeface="Times New Roman"/>
              </a:rPr>
              <a:t> nie zajmuje się […] różnicami między tekstem przekładu i tekstem wyjściowym jako odstępstwami od litery oryginału, lecz bada je jako rezultat twórczej działalności tłumacza. W przedstawionych poniżej analizach interesuje mnie więc, jakiego Szekspira dali nam Iwaszkiewicz, Miłosz i Gałczyński,</a:t>
            </a:r>
            <a:br>
              <a:rPr lang="pl-PL" sz="1800" dirty="0" smtClean="0">
                <a:latin typeface="Garamond"/>
                <a:ea typeface="Calibri"/>
                <a:cs typeface="Times New Roman"/>
              </a:rPr>
            </a:br>
            <a:r>
              <a:rPr lang="pl-PL" sz="1800" dirty="0" smtClean="0">
                <a:latin typeface="Garamond"/>
                <a:ea typeface="Calibri"/>
                <a:cs typeface="Times New Roman"/>
              </a:rPr>
              <a:t>a nie to, czy tłumacze ci przełożyli go wiernie czy swobodnie, pięknie czy koślawo, «dobrze» czy «źle». Nie zajmuje mnie, ile z tekstu oryginalnego zachowało się lub zgubiło w </a:t>
            </a:r>
            <a:r>
              <a:rPr lang="pl-PL" sz="1800" dirty="0" err="1" smtClean="0">
                <a:latin typeface="Garamond"/>
                <a:ea typeface="Calibri"/>
                <a:cs typeface="Times New Roman"/>
              </a:rPr>
              <a:t>polskiej</a:t>
            </a:r>
            <a:r>
              <a:rPr lang="pl-PL" sz="1800" dirty="0" smtClean="0">
                <a:latin typeface="Garamond"/>
                <a:ea typeface="Calibri"/>
                <a:cs typeface="Times New Roman"/>
              </a:rPr>
              <a:t> wersji, ale to, jaki skutek dla czytelniczej i teatralnej interpretacji dramatu mogą mieć zaistniałe zmiany, przesunięcia czy amplifikacje.”</a:t>
            </a:r>
          </a:p>
          <a:p>
            <a:pPr algn="just">
              <a:lnSpc>
                <a:spcPts val="2100"/>
              </a:lnSpc>
              <a:buNone/>
            </a:pPr>
            <a:r>
              <a:rPr lang="pl-PL" sz="1800" dirty="0" smtClean="0">
                <a:latin typeface="Garamond"/>
                <a:ea typeface="Calibri"/>
                <a:cs typeface="Times New Roman"/>
              </a:rPr>
              <a:t>	„Trzeba jednak zaznaczyć, że komentując tekst o walorach estetycznych, nie da się całkowicie uniknąć </a:t>
            </a:r>
            <a:r>
              <a:rPr lang="pl-PL" sz="1800" dirty="0" err="1" smtClean="0">
                <a:latin typeface="Garamond"/>
                <a:ea typeface="Calibri"/>
                <a:cs typeface="Times New Roman"/>
              </a:rPr>
              <a:t>ocenności</a:t>
            </a:r>
            <a:r>
              <a:rPr lang="pl-PL" sz="1800" dirty="0" smtClean="0">
                <a:latin typeface="Garamond"/>
                <a:ea typeface="Calibri"/>
                <a:cs typeface="Times New Roman"/>
              </a:rPr>
              <a:t>.”</a:t>
            </a: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endParaRPr lang="pl-PL" sz="1800" dirty="0" smtClean="0">
              <a:latin typeface="Garamond"/>
              <a:ea typeface="Calibri"/>
              <a:cs typeface="Times New Roman"/>
            </a:endParaRPr>
          </a:p>
          <a:p>
            <a:pPr algn="just">
              <a:lnSpc>
                <a:spcPts val="2100"/>
              </a:lnSpc>
              <a:buNone/>
            </a:pPr>
            <a:r>
              <a:rPr lang="pl-PL" sz="1800" b="1" dirty="0" smtClean="0">
                <a:latin typeface="Garamond"/>
                <a:ea typeface="Calibri"/>
                <a:cs typeface="Times New Roman"/>
              </a:rPr>
              <a:t>	</a:t>
            </a:r>
            <a:r>
              <a:rPr lang="pl-PL" sz="1800" b="1" cap="small" dirty="0" smtClean="0">
                <a:latin typeface="Garamond"/>
                <a:ea typeface="Calibri"/>
                <a:cs typeface="Times New Roman"/>
              </a:rPr>
              <a:t> </a:t>
            </a:r>
            <a:r>
              <a:rPr lang="pl-PL" sz="1800" b="1" dirty="0" smtClean="0">
                <a:latin typeface="Garamond" pitchFamily="18" charset="0"/>
                <a:ea typeface="Calibri"/>
                <a:cs typeface="Times New Roman"/>
              </a:rPr>
              <a:t>Na kolejne zajęcia (20 marca):</a:t>
            </a:r>
            <a:endParaRPr lang="pl-PL" sz="1800" dirty="0" smtClean="0">
              <a:latin typeface="Garamond" pitchFamily="18" charset="0"/>
              <a:ea typeface="Calibri"/>
              <a:cs typeface="Times New Roman"/>
            </a:endParaRPr>
          </a:p>
          <a:p>
            <a:pPr algn="just">
              <a:lnSpc>
                <a:spcPts val="2100"/>
              </a:lnSpc>
              <a:buNone/>
            </a:pPr>
            <a:r>
              <a:rPr lang="pl-PL" sz="1800" dirty="0" smtClean="0">
                <a:latin typeface="Garamond"/>
                <a:ea typeface="Calibri"/>
                <a:cs typeface="Times New Roman"/>
              </a:rPr>
              <a:t>	</a:t>
            </a:r>
            <a:r>
              <a:rPr lang="pl-PL" sz="1800" dirty="0" smtClean="0">
                <a:latin typeface="Garamond" pitchFamily="18" charset="0"/>
                <a:ea typeface="Calibri"/>
                <a:cs typeface="Times New Roman"/>
              </a:rPr>
              <a:t> </a:t>
            </a:r>
            <a:r>
              <a:rPr lang="pl-PL" sz="1800" dirty="0" err="1" smtClean="0">
                <a:latin typeface="Garamond" pitchFamily="18" charset="0"/>
                <a:ea typeface="Calibri"/>
                <a:cs typeface="Times New Roman"/>
              </a:rPr>
              <a:t>→</a:t>
            </a:r>
            <a:r>
              <a:rPr lang="pl-PL" sz="1800" dirty="0" err="1" smtClean="0">
                <a:latin typeface="Garamond"/>
                <a:ea typeface="Calibri"/>
                <a:cs typeface="Times New Roman"/>
              </a:rPr>
              <a:t>Gayatri</a:t>
            </a:r>
            <a:r>
              <a:rPr lang="pl-PL" sz="1800" dirty="0" smtClean="0">
                <a:latin typeface="Garamond"/>
                <a:ea typeface="Calibri"/>
                <a:cs typeface="Times New Roman"/>
              </a:rPr>
              <a:t> </a:t>
            </a:r>
            <a:r>
              <a:rPr lang="pl-PL" sz="1800" dirty="0" err="1" smtClean="0">
                <a:latin typeface="Garamond"/>
                <a:ea typeface="Calibri"/>
                <a:cs typeface="Times New Roman"/>
              </a:rPr>
              <a:t>Chakravorty</a:t>
            </a:r>
            <a:r>
              <a:rPr lang="pl-PL" sz="1800" dirty="0" smtClean="0">
                <a:latin typeface="Garamond"/>
                <a:ea typeface="Calibri"/>
                <a:cs typeface="Times New Roman"/>
              </a:rPr>
              <a:t> </a:t>
            </a:r>
            <a:r>
              <a:rPr lang="pl-PL" sz="1800" dirty="0" err="1" smtClean="0">
                <a:latin typeface="Garamond"/>
                <a:ea typeface="Calibri"/>
                <a:cs typeface="Times New Roman"/>
              </a:rPr>
              <a:t>Spivak</a:t>
            </a:r>
            <a:r>
              <a:rPr lang="pl-PL" sz="1800" dirty="0" smtClean="0">
                <a:latin typeface="Garamond"/>
                <a:ea typeface="Calibri"/>
                <a:cs typeface="Times New Roman"/>
              </a:rPr>
              <a:t>, </a:t>
            </a:r>
            <a:r>
              <a:rPr lang="pl-PL" sz="1800" i="1" dirty="0" smtClean="0">
                <a:latin typeface="Garamond"/>
                <a:ea typeface="Calibri"/>
                <a:cs typeface="Times New Roman"/>
              </a:rPr>
              <a:t>Polityka przekładu</a:t>
            </a:r>
            <a:r>
              <a:rPr lang="pl-PL" sz="1800" dirty="0" smtClean="0">
                <a:latin typeface="Garamond"/>
                <a:ea typeface="Calibri"/>
                <a:cs typeface="Times New Roman"/>
              </a:rPr>
              <a:t>. Przeł. Dorota Kołodziejczyk. W: </a:t>
            </a:r>
            <a:r>
              <a:rPr lang="pl-PL" sz="1800" i="1" dirty="0" smtClean="0">
                <a:latin typeface="Garamond"/>
                <a:ea typeface="Calibri"/>
                <a:cs typeface="Times New Roman"/>
              </a:rPr>
              <a:t>Współczesne teorie przekładu. Antologia</a:t>
            </a:r>
            <a:r>
              <a:rPr lang="pl-PL" sz="1800" dirty="0" smtClean="0">
                <a:latin typeface="Garamond"/>
                <a:ea typeface="Calibri"/>
                <a:cs typeface="Times New Roman"/>
              </a:rPr>
              <a:t>, pod red. Piotra Bukowskiego</a:t>
            </a:r>
            <a:br>
              <a:rPr lang="pl-PL" sz="1800" dirty="0" smtClean="0">
                <a:latin typeface="Garamond"/>
                <a:ea typeface="Calibri"/>
                <a:cs typeface="Times New Roman"/>
              </a:rPr>
            </a:br>
            <a:r>
              <a:rPr lang="pl-PL" sz="1800" dirty="0" smtClean="0">
                <a:latin typeface="Garamond"/>
                <a:ea typeface="Calibri"/>
                <a:cs typeface="Times New Roman"/>
              </a:rPr>
              <a:t>i Magdy Heydel, 2009.</a:t>
            </a:r>
          </a:p>
          <a:p>
            <a:pPr algn="just">
              <a:lnSpc>
                <a:spcPts val="2100"/>
              </a:lnSpc>
              <a:buNone/>
            </a:pPr>
            <a:r>
              <a:rPr lang="pl-PL" sz="1800" dirty="0" smtClean="0">
                <a:latin typeface="Garamond"/>
                <a:ea typeface="Calibri"/>
                <a:cs typeface="Times New Roman"/>
              </a:rPr>
              <a:t>  	(do pobrania z zakładki „Literatura”) </a:t>
            </a:r>
          </a:p>
          <a:p>
            <a:pPr algn="just">
              <a:lnSpc>
                <a:spcPts val="2100"/>
              </a:lnSpc>
              <a:spcAft>
                <a:spcPts val="0"/>
              </a:spcAft>
              <a:buNone/>
            </a:pPr>
            <a:endParaRPr lang="en-US" sz="1800" dirty="0" smtClean="0">
              <a:latin typeface="Garamond"/>
              <a:ea typeface="Calibri"/>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r>
              <a:rPr lang="en-US" sz="2200" b="1" cap="small" dirty="0" err="1" smtClean="0">
                <a:latin typeface="Garamond" pitchFamily="18" charset="0"/>
              </a:rPr>
              <a:t>Krytyka</a:t>
            </a:r>
            <a:r>
              <a:rPr lang="en-US" sz="2200" b="1" cap="small" dirty="0" smtClean="0">
                <a:latin typeface="Garamond" pitchFamily="18" charset="0"/>
              </a:rPr>
              <a:t> </a:t>
            </a:r>
            <a:r>
              <a:rPr lang="en-US" sz="2200" b="1" cap="small" dirty="0" err="1" smtClean="0">
                <a:latin typeface="Garamond" pitchFamily="18" charset="0"/>
              </a:rPr>
              <a:t>przekładu</a:t>
            </a:r>
            <a:endParaRPr lang="pl-PL" sz="2200" b="1" cap="small" dirty="0" smtClean="0">
              <a:latin typeface="Garamond" pitchFamily="18" charset="0"/>
            </a:endParaRPr>
          </a:p>
          <a:p>
            <a:pPr>
              <a:buNone/>
            </a:pPr>
            <a:r>
              <a:rPr lang="pl-PL" sz="1800" b="1" dirty="0" smtClean="0">
                <a:latin typeface="Garamond" pitchFamily="18" charset="0"/>
              </a:rPr>
              <a:t>	</a:t>
            </a:r>
            <a:r>
              <a:rPr lang="en-US" sz="1800" dirty="0" smtClean="0">
                <a:latin typeface="Garamond" pitchFamily="18" charset="0"/>
              </a:rPr>
              <a:t>(</a:t>
            </a:r>
            <a:r>
              <a:rPr lang="pl-PL" sz="1800" dirty="0" smtClean="0">
                <a:latin typeface="Garamond" pitchFamily="18" charset="0"/>
              </a:rPr>
              <a:t>= ‘</a:t>
            </a:r>
            <a:r>
              <a:rPr lang="en-US" sz="1800" dirty="0" smtClean="0">
                <a:latin typeface="Garamond" pitchFamily="18" charset="0"/>
              </a:rPr>
              <a:t>translation criticism</a:t>
            </a:r>
            <a:r>
              <a:rPr lang="pl-PL" sz="1800" dirty="0" smtClean="0">
                <a:latin typeface="Garamond" pitchFamily="18" charset="0"/>
              </a:rPr>
              <a:t>’ = ‘</a:t>
            </a:r>
            <a:r>
              <a:rPr lang="en-US" sz="1800" dirty="0" smtClean="0">
                <a:latin typeface="Garamond" pitchFamily="18" charset="0"/>
              </a:rPr>
              <a:t>reviewing </a:t>
            </a:r>
            <a:r>
              <a:rPr lang="pl-PL" sz="1800" dirty="0" smtClean="0">
                <a:latin typeface="Garamond" pitchFamily="18" charset="0"/>
              </a:rPr>
              <a:t>a</a:t>
            </a:r>
            <a:r>
              <a:rPr lang="en-US" sz="1800" dirty="0" err="1" smtClean="0">
                <a:latin typeface="Garamond" pitchFamily="18" charset="0"/>
              </a:rPr>
              <a:t>nd</a:t>
            </a:r>
            <a:r>
              <a:rPr lang="en-US" sz="1800" dirty="0" smtClean="0">
                <a:latin typeface="Garamond" pitchFamily="18" charset="0"/>
              </a:rPr>
              <a:t> criticism of literary translations</a:t>
            </a:r>
            <a:r>
              <a:rPr lang="pl-PL" sz="1800" dirty="0" smtClean="0">
                <a:latin typeface="Garamond" pitchFamily="18" charset="0"/>
              </a:rPr>
              <a:t>’</a:t>
            </a:r>
            <a:r>
              <a:rPr lang="en-US" sz="1800" dirty="0" smtClean="0">
                <a:latin typeface="Garamond" pitchFamily="18" charset="0"/>
              </a:rPr>
              <a:t>)</a:t>
            </a:r>
          </a:p>
          <a:p>
            <a:pPr>
              <a:buNone/>
            </a:pPr>
            <a:r>
              <a:rPr lang="en-US" sz="1800" b="1" dirty="0" smtClean="0">
                <a:latin typeface="Garamond" pitchFamily="18" charset="0"/>
              </a:rPr>
              <a:t> </a:t>
            </a:r>
          </a:p>
          <a:p>
            <a:pPr>
              <a:buNone/>
            </a:pPr>
            <a:r>
              <a:rPr lang="pl-PL" sz="1800" b="1" dirty="0" smtClean="0">
                <a:latin typeface="Garamond" pitchFamily="18" charset="0"/>
              </a:rPr>
              <a:t>	</a:t>
            </a:r>
            <a:r>
              <a:rPr lang="en-US" sz="1900" dirty="0" err="1" smtClean="0">
                <a:latin typeface="Garamond" pitchFamily="18" charset="0"/>
              </a:rPr>
              <a:t>Hasło</a:t>
            </a:r>
            <a:r>
              <a:rPr lang="en-US" sz="1900" b="1" dirty="0" smtClean="0">
                <a:latin typeface="Garamond" pitchFamily="18" charset="0"/>
              </a:rPr>
              <a:t> </a:t>
            </a:r>
            <a:r>
              <a:rPr lang="en-US" sz="1900" b="1" i="1" dirty="0" smtClean="0">
                <a:latin typeface="Garamond" pitchFamily="18" charset="0"/>
              </a:rPr>
              <a:t>Reviewing and criticism </a:t>
            </a:r>
            <a:r>
              <a:rPr lang="en-US" sz="1900" dirty="0" smtClean="0">
                <a:latin typeface="Garamond" pitchFamily="18" charset="0"/>
              </a:rPr>
              <a:t>z </a:t>
            </a:r>
            <a:r>
              <a:rPr lang="en-US" sz="1900" i="1" dirty="0" err="1" smtClean="0">
                <a:latin typeface="Garamond" pitchFamily="18" charset="0"/>
              </a:rPr>
              <a:t>Routledge</a:t>
            </a:r>
            <a:r>
              <a:rPr lang="en-US" sz="1900" i="1" dirty="0" smtClean="0">
                <a:latin typeface="Garamond" pitchFamily="18" charset="0"/>
              </a:rPr>
              <a:t> Encyclopedia of Translation Studies</a:t>
            </a:r>
            <a:r>
              <a:rPr lang="pl-PL" sz="1900" i="1" dirty="0" smtClean="0">
                <a:latin typeface="Garamond" pitchFamily="18" charset="0"/>
              </a:rPr>
              <a:t/>
            </a:r>
            <a:br>
              <a:rPr lang="pl-PL" sz="1900" i="1" dirty="0" smtClean="0">
                <a:latin typeface="Garamond" pitchFamily="18" charset="0"/>
              </a:rPr>
            </a:br>
            <a:r>
              <a:rPr lang="en-US" sz="1900" dirty="0" smtClean="0">
                <a:latin typeface="Garamond" pitchFamily="18" charset="0"/>
              </a:rPr>
              <a:t>(ed. Mona Baker, Gabriela </a:t>
            </a:r>
            <a:r>
              <a:rPr lang="en-US" sz="1900" dirty="0" err="1" smtClean="0">
                <a:latin typeface="Garamond" pitchFamily="18" charset="0"/>
              </a:rPr>
              <a:t>Saldanha</a:t>
            </a:r>
            <a:r>
              <a:rPr lang="en-US" sz="1900" dirty="0" smtClean="0">
                <a:latin typeface="Garamond" pitchFamily="18" charset="0"/>
              </a:rPr>
              <a:t>, 2nd ed., </a:t>
            </a:r>
            <a:r>
              <a:rPr lang="en-US" sz="1900" dirty="0" err="1" smtClean="0">
                <a:latin typeface="Garamond" pitchFamily="18" charset="0"/>
              </a:rPr>
              <a:t>Routledge</a:t>
            </a:r>
            <a:r>
              <a:rPr lang="en-US" sz="1900" dirty="0" smtClean="0">
                <a:latin typeface="Garamond" pitchFamily="18" charset="0"/>
              </a:rPr>
              <a:t> 2009)</a:t>
            </a:r>
            <a:r>
              <a:rPr lang="pl-PL" sz="1900" dirty="0" smtClean="0">
                <a:latin typeface="Garamond" pitchFamily="18" charset="0"/>
              </a:rPr>
              <a:t/>
            </a:r>
            <a:br>
              <a:rPr lang="pl-PL" sz="1900" dirty="0" smtClean="0">
                <a:latin typeface="Garamond" pitchFamily="18" charset="0"/>
              </a:rPr>
            </a:br>
            <a:r>
              <a:rPr lang="en-US" sz="1900" dirty="0" err="1" smtClean="0">
                <a:latin typeface="Garamond" pitchFamily="18" charset="0"/>
              </a:rPr>
              <a:t>autorstwa</a:t>
            </a:r>
            <a:r>
              <a:rPr lang="en-US" sz="1900" dirty="0" smtClean="0">
                <a:latin typeface="Garamond" pitchFamily="18" charset="0"/>
              </a:rPr>
              <a:t> </a:t>
            </a:r>
            <a:r>
              <a:rPr lang="en-US" sz="1900" b="1" dirty="0" smtClean="0">
                <a:latin typeface="Garamond" pitchFamily="18" charset="0"/>
              </a:rPr>
              <a:t>Carol Maier</a:t>
            </a:r>
            <a:r>
              <a:rPr lang="en-US" sz="1900" dirty="0" smtClean="0">
                <a:latin typeface="Garamond" pitchFamily="18" charset="0"/>
              </a:rPr>
              <a:t>:</a:t>
            </a:r>
          </a:p>
          <a:p>
            <a:pPr>
              <a:buNone/>
            </a:pPr>
            <a:r>
              <a:rPr lang="en-US" sz="1800" b="1" dirty="0" smtClean="0">
                <a:latin typeface="Garamond" pitchFamily="18" charset="0"/>
              </a:rPr>
              <a:t> </a:t>
            </a:r>
          </a:p>
          <a:p>
            <a:pPr>
              <a:buNone/>
            </a:pPr>
            <a:r>
              <a:rPr lang="pl-PL" sz="1800" b="1" dirty="0" smtClean="0">
                <a:latin typeface="Garamond" pitchFamily="18" charset="0"/>
              </a:rPr>
              <a:t>	</a:t>
            </a:r>
            <a:r>
              <a:rPr lang="en-US" sz="1800" b="1" dirty="0" smtClean="0">
                <a:latin typeface="Garamond" pitchFamily="18" charset="0"/>
              </a:rPr>
              <a:t>reviewing ║ criticism</a:t>
            </a:r>
          </a:p>
          <a:p>
            <a:pPr algn="just">
              <a:buNone/>
            </a:pPr>
            <a:r>
              <a:rPr lang="pl-PL" sz="1800" dirty="0" smtClean="0">
                <a:latin typeface="Garamond" pitchFamily="18" charset="0"/>
              </a:rPr>
              <a:t>	</a:t>
            </a:r>
            <a:r>
              <a:rPr lang="en-US" sz="1800" dirty="0" smtClean="0">
                <a:latin typeface="Garamond" pitchFamily="18" charset="0"/>
              </a:rPr>
              <a:t>“[</a:t>
            </a:r>
            <a:r>
              <a:rPr lang="en-US" sz="1800" b="1" dirty="0" smtClean="0">
                <a:latin typeface="Garamond" pitchFamily="18" charset="0"/>
              </a:rPr>
              <a:t>T</a:t>
            </a:r>
            <a:r>
              <a:rPr lang="en-US" sz="1800" dirty="0" smtClean="0">
                <a:latin typeface="Garamond" pitchFamily="18" charset="0"/>
              </a:rPr>
              <a:t>]</a:t>
            </a:r>
            <a:r>
              <a:rPr lang="en-US" sz="1800" b="1" dirty="0" smtClean="0">
                <a:latin typeface="Garamond" pitchFamily="18" charset="0"/>
              </a:rPr>
              <a:t>he</a:t>
            </a:r>
            <a:r>
              <a:rPr lang="en-US" sz="1800" dirty="0" smtClean="0">
                <a:latin typeface="Garamond" pitchFamily="18" charset="0"/>
              </a:rPr>
              <a:t> </a:t>
            </a:r>
            <a:r>
              <a:rPr lang="en-US" sz="1800" b="1" dirty="0" smtClean="0">
                <a:latin typeface="Garamond" pitchFamily="18" charset="0"/>
              </a:rPr>
              <a:t>reviewer</a:t>
            </a:r>
            <a:r>
              <a:rPr lang="en-US" sz="1800" dirty="0" smtClean="0">
                <a:latin typeface="Garamond" pitchFamily="18" charset="0"/>
              </a:rPr>
              <a:t> alerts a reader to new books, describing them and passing </a:t>
            </a:r>
            <a:r>
              <a:rPr lang="en-US" sz="1800" dirty="0" err="1" smtClean="0">
                <a:latin typeface="Garamond" pitchFamily="18" charset="0"/>
              </a:rPr>
              <a:t>judgement</a:t>
            </a:r>
            <a:r>
              <a:rPr lang="en-US" sz="1800" dirty="0" smtClean="0">
                <a:latin typeface="Garamond" pitchFamily="18" charset="0"/>
              </a:rPr>
              <a:t> as to whether they are worth reading and buying; </a:t>
            </a:r>
            <a:r>
              <a:rPr lang="en-US" sz="1800" b="1" dirty="0" smtClean="0">
                <a:latin typeface="Garamond" pitchFamily="18" charset="0"/>
              </a:rPr>
              <a:t>the critic </a:t>
            </a:r>
            <a:r>
              <a:rPr lang="en-US" sz="1800" dirty="0" smtClean="0">
                <a:latin typeface="Garamond" pitchFamily="18" charset="0"/>
              </a:rPr>
              <a:t>addresses books that may or may not be new, considering them in detail and usually assuming a reader’s familiarity with them […]</a:t>
            </a:r>
            <a:endParaRPr lang="pl-PL" sz="1800" dirty="0" smtClean="0">
              <a:latin typeface="Garamond" pitchFamily="18" charset="0"/>
            </a:endParaRPr>
          </a:p>
          <a:p>
            <a:pPr algn="just">
              <a:buNone/>
            </a:pPr>
            <a:r>
              <a:rPr lang="pl-PL" sz="1800" dirty="0" smtClean="0">
                <a:latin typeface="Garamond" pitchFamily="18" charset="0"/>
              </a:rPr>
              <a:t>	</a:t>
            </a:r>
            <a:r>
              <a:rPr lang="en-US" sz="1800" dirty="0" smtClean="0">
                <a:latin typeface="Garamond" pitchFamily="18" charset="0"/>
              </a:rPr>
              <a:t>Neither the reviewing nor the criticism of literary translations has developed fully</a:t>
            </a:r>
            <a:r>
              <a:rPr lang="pl-PL" sz="1800" dirty="0" smtClean="0">
                <a:latin typeface="Garamond" pitchFamily="18" charset="0"/>
              </a:rPr>
              <a:t/>
            </a:r>
            <a:br>
              <a:rPr lang="pl-PL" sz="1800" dirty="0" smtClean="0">
                <a:latin typeface="Garamond" pitchFamily="18" charset="0"/>
              </a:rPr>
            </a:br>
            <a:r>
              <a:rPr lang="en-US" sz="1800" dirty="0" smtClean="0">
                <a:latin typeface="Garamond" pitchFamily="18" charset="0"/>
              </a:rPr>
              <a:t>as a</a:t>
            </a:r>
            <a:r>
              <a:rPr lang="pl-PL" sz="1800" dirty="0" smtClean="0">
                <a:latin typeface="Garamond" pitchFamily="18" charset="0"/>
              </a:rPr>
              <a:t> </a:t>
            </a:r>
            <a:r>
              <a:rPr lang="en-US" sz="1800" dirty="0" smtClean="0">
                <a:latin typeface="Garamond" pitchFamily="18" charset="0"/>
              </a:rPr>
              <a:t>tradition, however – unlike the reviewing</a:t>
            </a:r>
            <a:r>
              <a:rPr lang="pl-PL" sz="1800" dirty="0" smtClean="0">
                <a:latin typeface="Garamond" pitchFamily="18" charset="0"/>
              </a:rPr>
              <a:t> </a:t>
            </a:r>
            <a:r>
              <a:rPr lang="en-US" sz="1800" dirty="0" smtClean="0">
                <a:latin typeface="Garamond" pitchFamily="18" charset="0"/>
              </a:rPr>
              <a:t>and criticism of literature. […]</a:t>
            </a:r>
            <a:r>
              <a:rPr lang="pl-PL" sz="1800" dirty="0" smtClean="0">
                <a:latin typeface="Garamond" pitchFamily="18" charset="0"/>
              </a:rPr>
              <a:t/>
            </a:r>
            <a:br>
              <a:rPr lang="pl-PL" sz="1800" dirty="0" smtClean="0">
                <a:latin typeface="Garamond" pitchFamily="18" charset="0"/>
              </a:rPr>
            </a:br>
            <a:r>
              <a:rPr lang="en-US" sz="1800" dirty="0" smtClean="0">
                <a:latin typeface="Garamond" pitchFamily="18" charset="0"/>
              </a:rPr>
              <a:t>The absence of a ‘universal canon according to which texts may be assessed’ (Susan </a:t>
            </a:r>
            <a:r>
              <a:rPr lang="en-US" sz="1800" dirty="0" err="1" smtClean="0">
                <a:latin typeface="Garamond" pitchFamily="18" charset="0"/>
              </a:rPr>
              <a:t>Bassnett</a:t>
            </a:r>
            <a:r>
              <a:rPr lang="en-US" sz="1800" dirty="0" smtClean="0">
                <a:latin typeface="Garamond" pitchFamily="18" charset="0"/>
              </a:rPr>
              <a:t>, </a:t>
            </a:r>
            <a:r>
              <a:rPr lang="en-US" sz="1800" i="1" dirty="0" smtClean="0">
                <a:latin typeface="Garamond" pitchFamily="18" charset="0"/>
              </a:rPr>
              <a:t>Translation Studies</a:t>
            </a:r>
            <a:r>
              <a:rPr lang="en-US" sz="1800" dirty="0" smtClean="0">
                <a:latin typeface="Garamond" pitchFamily="18" charset="0"/>
              </a:rPr>
              <a:t>, </a:t>
            </a:r>
            <a:r>
              <a:rPr lang="en-US" sz="1800" dirty="0" err="1" smtClean="0">
                <a:latin typeface="Garamond" pitchFamily="18" charset="0"/>
              </a:rPr>
              <a:t>Routledge</a:t>
            </a:r>
            <a:r>
              <a:rPr lang="en-US" sz="1800" dirty="0" smtClean="0">
                <a:latin typeface="Garamond" pitchFamily="18" charset="0"/>
              </a:rPr>
              <a:t> 1980/1991)</a:t>
            </a:r>
            <a:r>
              <a:rPr lang="pl-PL" sz="1800" dirty="0" smtClean="0">
                <a:latin typeface="Garamond" pitchFamily="18" charset="0"/>
              </a:rPr>
              <a:t> </a:t>
            </a:r>
            <a:r>
              <a:rPr lang="en-US" sz="1800" dirty="0" smtClean="0">
                <a:latin typeface="Garamond" pitchFamily="18" charset="0"/>
              </a:rPr>
              <a:t>and the changes that occur continually in the criteria used to measure the success</a:t>
            </a:r>
            <a:r>
              <a:rPr lang="pl-PL" sz="1800" dirty="0" smtClean="0">
                <a:latin typeface="Garamond" pitchFamily="18" charset="0"/>
              </a:rPr>
              <a:t> </a:t>
            </a:r>
            <a:r>
              <a:rPr lang="en-US" sz="1800" dirty="0" smtClean="0">
                <a:latin typeface="Garamond" pitchFamily="18" charset="0"/>
              </a:rPr>
              <a:t>or value of translations make it difficult to identify fixed patterns and trends”.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dirty="0" smtClean="0">
                <a:latin typeface="Garamond" pitchFamily="18" charset="0"/>
              </a:rPr>
              <a:t>	</a:t>
            </a:r>
            <a:r>
              <a:rPr lang="pl-PL" sz="1900" b="1" i="1" dirty="0" smtClean="0">
                <a:latin typeface="Garamond" pitchFamily="18" charset="0"/>
              </a:rPr>
              <a:t>Słownik</a:t>
            </a:r>
            <a:r>
              <a:rPr lang="pl-PL" sz="1900" b="1" dirty="0" smtClean="0">
                <a:latin typeface="Garamond" pitchFamily="18" charset="0"/>
              </a:rPr>
              <a:t> </a:t>
            </a:r>
            <a:r>
              <a:rPr lang="pl-PL" sz="1900" b="1" i="1" dirty="0" smtClean="0">
                <a:latin typeface="Garamond" pitchFamily="18" charset="0"/>
              </a:rPr>
              <a:t>języka polskiego PWN</a:t>
            </a:r>
            <a:r>
              <a:rPr lang="pl-PL" sz="1900" b="1" dirty="0" smtClean="0">
                <a:latin typeface="Garamond" pitchFamily="18" charset="0"/>
              </a:rPr>
              <a:t>:</a:t>
            </a:r>
          </a:p>
          <a:p>
            <a:pPr>
              <a:buNone/>
            </a:pPr>
            <a:r>
              <a:rPr lang="pl-PL" sz="1800" dirty="0" smtClean="0">
                <a:latin typeface="Garamond" pitchFamily="18" charset="0"/>
              </a:rPr>
              <a:t>	</a:t>
            </a:r>
          </a:p>
          <a:p>
            <a:pPr>
              <a:buNone/>
            </a:pPr>
            <a:endParaRPr lang="pl-PL" sz="1800" dirty="0" smtClean="0">
              <a:latin typeface="Garamond" pitchFamily="18" charset="0"/>
            </a:endParaRPr>
          </a:p>
          <a:p>
            <a:pPr algn="just">
              <a:lnSpc>
                <a:spcPts val="2160"/>
              </a:lnSpc>
              <a:spcBef>
                <a:spcPts val="0"/>
              </a:spcBef>
              <a:buNone/>
            </a:pPr>
            <a:r>
              <a:rPr lang="pl-PL" sz="1800" dirty="0" smtClean="0">
                <a:latin typeface="Garamond" pitchFamily="18" charset="0"/>
              </a:rPr>
              <a:t>	</a:t>
            </a:r>
            <a:r>
              <a:rPr lang="pl-PL" sz="1800" b="1" dirty="0" smtClean="0">
                <a:latin typeface="Garamond" pitchFamily="18" charset="0"/>
              </a:rPr>
              <a:t>recenzent</a:t>
            </a:r>
            <a:r>
              <a:rPr lang="pl-PL" sz="1800" dirty="0" smtClean="0">
                <a:latin typeface="Garamond" pitchFamily="18" charset="0"/>
              </a:rPr>
              <a:t> – «autor recenzji»</a:t>
            </a:r>
          </a:p>
          <a:p>
            <a:pPr algn="just">
              <a:lnSpc>
                <a:spcPts val="2160"/>
              </a:lnSpc>
              <a:spcBef>
                <a:spcPts val="0"/>
              </a:spcBef>
              <a:buNone/>
            </a:pPr>
            <a:r>
              <a:rPr lang="pl-PL" sz="1800" dirty="0" smtClean="0">
                <a:latin typeface="Garamond" pitchFamily="18" charset="0"/>
              </a:rPr>
              <a:t>	</a:t>
            </a:r>
            <a:r>
              <a:rPr lang="pl-PL" sz="1800" b="1" dirty="0" smtClean="0">
                <a:latin typeface="Garamond" pitchFamily="18" charset="0"/>
              </a:rPr>
              <a:t>recenzja</a:t>
            </a:r>
            <a:r>
              <a:rPr lang="pl-PL" sz="1800" dirty="0" smtClean="0">
                <a:latin typeface="Garamond" pitchFamily="18" charset="0"/>
              </a:rPr>
              <a:t> – «krytyczna i objaśniająca ocena utworu literackiego, naukowego, muzycznego, przedstawienia teatralnego, wystawy itp. najczęściej publikowana </a:t>
            </a:r>
            <a:br>
              <a:rPr lang="pl-PL" sz="1800" dirty="0" smtClean="0">
                <a:latin typeface="Garamond" pitchFamily="18" charset="0"/>
              </a:rPr>
            </a:br>
            <a:r>
              <a:rPr lang="pl-PL" sz="1800" dirty="0" smtClean="0">
                <a:latin typeface="Garamond" pitchFamily="18" charset="0"/>
              </a:rPr>
              <a:t>w czasopiśmie»</a:t>
            </a:r>
          </a:p>
          <a:p>
            <a:pPr algn="just">
              <a:lnSpc>
                <a:spcPts val="2160"/>
              </a:lnSpc>
              <a:spcBef>
                <a:spcPts val="0"/>
              </a:spcBef>
              <a:buNone/>
            </a:pPr>
            <a:r>
              <a:rPr lang="pl-PL" sz="1800" dirty="0" smtClean="0">
                <a:latin typeface="Garamond" pitchFamily="18" charset="0"/>
              </a:rPr>
              <a:t>	</a:t>
            </a:r>
            <a:r>
              <a:rPr lang="pl-PL" sz="1800" b="1" dirty="0" smtClean="0">
                <a:latin typeface="Garamond" pitchFamily="18" charset="0"/>
              </a:rPr>
              <a:t>krytyk</a:t>
            </a:r>
            <a:r>
              <a:rPr lang="pl-PL" sz="1800" dirty="0" smtClean="0">
                <a:latin typeface="Garamond" pitchFamily="18" charset="0"/>
              </a:rPr>
              <a:t> – «osoba analizująca dzieła sztuki, literatury, utwory muzyczne, prace </a:t>
            </a:r>
            <a:r>
              <a:rPr lang="pl-PL" sz="1800" dirty="0" err="1" smtClean="0">
                <a:latin typeface="Garamond" pitchFamily="18" charset="0"/>
              </a:rPr>
              <a:t>naukowe</a:t>
            </a:r>
            <a:r>
              <a:rPr lang="pl-PL" sz="1800" dirty="0" smtClean="0">
                <a:latin typeface="Garamond" pitchFamily="18" charset="0"/>
              </a:rPr>
              <a:t> i oceniająca ich wartość»</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dirty="0" smtClean="0">
                <a:latin typeface="Garamond" pitchFamily="18" charset="0"/>
              </a:rPr>
              <a:t>	</a:t>
            </a:r>
            <a:r>
              <a:rPr lang="pl-PL" sz="1900" b="1" dirty="0" smtClean="0">
                <a:latin typeface="Garamond" pitchFamily="18" charset="0"/>
              </a:rPr>
              <a:t>W. H. </a:t>
            </a:r>
            <a:r>
              <a:rPr lang="pl-PL" sz="1900" b="1" dirty="0" err="1" smtClean="0">
                <a:latin typeface="Garamond" pitchFamily="18" charset="0"/>
              </a:rPr>
              <a:t>Auden</a:t>
            </a:r>
            <a:r>
              <a:rPr lang="pl-PL" sz="1900" b="1" dirty="0" smtClean="0">
                <a:latin typeface="Garamond" pitchFamily="18" charset="0"/>
              </a:rPr>
              <a:t>, </a:t>
            </a:r>
            <a:r>
              <a:rPr lang="pl-PL" sz="1900" b="1" i="1" dirty="0" err="1" smtClean="0">
                <a:latin typeface="Garamond" pitchFamily="18" charset="0"/>
              </a:rPr>
              <a:t>Aphorisms</a:t>
            </a:r>
            <a:r>
              <a:rPr lang="pl-PL" sz="1900" b="1" i="1" dirty="0" smtClean="0">
                <a:latin typeface="Garamond" pitchFamily="18" charset="0"/>
              </a:rPr>
              <a:t> on Reading</a:t>
            </a:r>
          </a:p>
          <a:p>
            <a:pPr>
              <a:buNone/>
            </a:pPr>
            <a:r>
              <a:rPr lang="pl-PL" sz="1800" dirty="0" smtClean="0">
                <a:latin typeface="Garamond" pitchFamily="18" charset="0"/>
              </a:rPr>
              <a:t>	</a:t>
            </a:r>
          </a:p>
          <a:p>
            <a:pPr>
              <a:buNone/>
            </a:pPr>
            <a:endParaRPr lang="pl-PL" sz="1800" dirty="0" smtClean="0">
              <a:latin typeface="Garamond" pitchFamily="18" charset="0"/>
            </a:endParaRPr>
          </a:p>
          <a:p>
            <a:pPr>
              <a:lnSpc>
                <a:spcPts val="2300"/>
              </a:lnSpc>
              <a:buNone/>
            </a:pPr>
            <a:r>
              <a:rPr lang="pl-PL" sz="1800" dirty="0" smtClean="0">
                <a:latin typeface="Garamond" pitchFamily="18" charset="0"/>
              </a:rPr>
              <a:t>	</a:t>
            </a:r>
            <a:r>
              <a:rPr lang="en-US" sz="1800" dirty="0" smtClean="0">
                <a:latin typeface="Garamond" pitchFamily="18" charset="0"/>
              </a:rPr>
              <a:t>What is the function of a critic? So far as I am concerned, he can do me one or more of the following services:</a:t>
            </a:r>
            <a:br>
              <a:rPr lang="en-US" sz="1800" dirty="0" smtClean="0">
                <a:latin typeface="Garamond" pitchFamily="18" charset="0"/>
              </a:rPr>
            </a:br>
            <a:r>
              <a:rPr lang="en-US" sz="1800" dirty="0" smtClean="0">
                <a:latin typeface="Garamond" pitchFamily="18" charset="0"/>
              </a:rPr>
              <a:t>(1) Introduce me to authors or works of which I was hitherto unaware.</a:t>
            </a:r>
            <a:br>
              <a:rPr lang="en-US" sz="1800" dirty="0" smtClean="0">
                <a:latin typeface="Garamond" pitchFamily="18" charset="0"/>
              </a:rPr>
            </a:br>
            <a:r>
              <a:rPr lang="en-US" sz="1800" dirty="0" smtClean="0">
                <a:latin typeface="Garamond" pitchFamily="18" charset="0"/>
              </a:rPr>
              <a:t>(2) Convince me that I have undervalued an author or a work because I had not read them carefully enough.</a:t>
            </a:r>
            <a:br>
              <a:rPr lang="en-US" sz="1800" dirty="0" smtClean="0">
                <a:latin typeface="Garamond" pitchFamily="18" charset="0"/>
              </a:rPr>
            </a:br>
            <a:r>
              <a:rPr lang="en-US" sz="1800" dirty="0" smtClean="0">
                <a:latin typeface="Garamond" pitchFamily="18" charset="0"/>
              </a:rPr>
              <a:t>(3) Show me relations between works of different ages and cultures which I could never have seen for myself because I do not know enough and never shall.</a:t>
            </a:r>
            <a:br>
              <a:rPr lang="en-US" sz="1800" dirty="0" smtClean="0">
                <a:latin typeface="Garamond" pitchFamily="18" charset="0"/>
              </a:rPr>
            </a:br>
            <a:r>
              <a:rPr lang="en-US" sz="1800" dirty="0" smtClean="0">
                <a:latin typeface="Garamond" pitchFamily="18" charset="0"/>
              </a:rPr>
              <a:t>(4) Give a 'reading' of a work which increases my understanding of it.</a:t>
            </a:r>
            <a:br>
              <a:rPr lang="en-US" sz="1800" dirty="0" smtClean="0">
                <a:latin typeface="Garamond" pitchFamily="18" charset="0"/>
              </a:rPr>
            </a:br>
            <a:r>
              <a:rPr lang="en-US" sz="1800" dirty="0" smtClean="0">
                <a:latin typeface="Garamond" pitchFamily="18" charset="0"/>
              </a:rPr>
              <a:t>(5 ) Throw light upon the process of artistic ‘</a:t>
            </a:r>
            <a:r>
              <a:rPr lang="pl-PL" sz="1800" dirty="0" smtClean="0">
                <a:latin typeface="Garamond" pitchFamily="18" charset="0"/>
              </a:rPr>
              <a:t>m</a:t>
            </a:r>
            <a:r>
              <a:rPr lang="en-US" sz="1800" dirty="0" err="1" smtClean="0">
                <a:latin typeface="Garamond" pitchFamily="18" charset="0"/>
              </a:rPr>
              <a:t>aking</a:t>
            </a:r>
            <a:r>
              <a:rPr lang="en-US" sz="1800" dirty="0" smtClean="0">
                <a:latin typeface="Garamond" pitchFamily="18" charset="0"/>
              </a:rPr>
              <a:t>'.</a:t>
            </a:r>
            <a:br>
              <a:rPr lang="en-US" sz="1800" dirty="0" smtClean="0">
                <a:latin typeface="Garamond" pitchFamily="18" charset="0"/>
              </a:rPr>
            </a:br>
            <a:r>
              <a:rPr lang="en-US" sz="1800" dirty="0" smtClean="0">
                <a:latin typeface="Garamond" pitchFamily="18" charset="0"/>
              </a:rPr>
              <a:t>(6) Throw light upon the relation of art to life, to science, economics, ethics, religion, etc.</a:t>
            </a:r>
            <a:endParaRPr lang="pl-PL" sz="1800" dirty="0" smtClean="0">
              <a:latin typeface="Garamond" pitchFamily="18" charset="0"/>
            </a:endParaRPr>
          </a:p>
          <a:p>
            <a:pPr>
              <a:buNone/>
            </a:pPr>
            <a:endParaRPr lang="pl-PL" sz="1800" dirty="0" smtClean="0">
              <a:latin typeface="Garamond" pitchFamily="18" charset="0"/>
            </a:endParaRPr>
          </a:p>
          <a:p>
            <a:pPr algn="r">
              <a:buNone/>
            </a:pPr>
            <a:r>
              <a:rPr lang="en-US" sz="1800" i="1" dirty="0" smtClean="0">
                <a:latin typeface="Garamond" pitchFamily="18" charset="0"/>
              </a:rPr>
              <a:t>The Dyers Hand and Other Essays</a:t>
            </a:r>
            <a:r>
              <a:rPr lang="pl-PL" sz="1800" dirty="0" smtClean="0">
                <a:latin typeface="Garamond" pitchFamily="18" charset="0"/>
              </a:rPr>
              <a:t>, 1962</a:t>
            </a:r>
            <a:r>
              <a:rPr lang="pl-PL" sz="1800" i="1" dirty="0" smtClean="0">
                <a:latin typeface="Garamond" pitchFamily="18" charset="0"/>
              </a:rPr>
              <a:t> </a:t>
            </a:r>
            <a:endParaRPr lang="en-US" sz="1800" i="1" dirty="0" smtClean="0">
              <a:latin typeface="Garamond" pitchFamily="18" charset="0"/>
            </a:endParaRPr>
          </a:p>
          <a:p>
            <a:pPr algn="r">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buNone/>
            </a:pPr>
            <a:r>
              <a:rPr lang="pl-PL" sz="2400" b="1" dirty="0" smtClean="0">
                <a:latin typeface="Garamond" pitchFamily="18" charset="0"/>
              </a:rPr>
              <a:t>	</a:t>
            </a:r>
            <a:r>
              <a:rPr lang="pl-PL" sz="1900" b="1" dirty="0" smtClean="0">
                <a:latin typeface="Garamond" pitchFamily="18" charset="0"/>
              </a:rPr>
              <a:t>W. H. </a:t>
            </a:r>
            <a:r>
              <a:rPr lang="pl-PL" sz="1900" b="1" dirty="0" err="1" smtClean="0">
                <a:latin typeface="Garamond" pitchFamily="18" charset="0"/>
              </a:rPr>
              <a:t>Auden</a:t>
            </a:r>
            <a:r>
              <a:rPr lang="pl-PL" sz="1900" b="1" dirty="0" smtClean="0">
                <a:latin typeface="Garamond" pitchFamily="18" charset="0"/>
              </a:rPr>
              <a:t>, </a:t>
            </a:r>
            <a:r>
              <a:rPr lang="pl-PL" sz="1900" b="1" i="1" dirty="0" smtClean="0">
                <a:latin typeface="Garamond" pitchFamily="18" charset="0"/>
              </a:rPr>
              <a:t>O czytaniu</a:t>
            </a:r>
          </a:p>
          <a:p>
            <a:pPr>
              <a:buNone/>
            </a:pPr>
            <a:r>
              <a:rPr lang="pl-PL" sz="1900" b="1" i="1" dirty="0" smtClean="0">
                <a:latin typeface="Garamond" pitchFamily="18" charset="0"/>
              </a:rPr>
              <a:t>	</a:t>
            </a:r>
            <a:r>
              <a:rPr lang="pl-PL" sz="1900" dirty="0" smtClean="0">
                <a:latin typeface="Garamond" pitchFamily="18" charset="0"/>
              </a:rPr>
              <a:t>Przeł. Henryk </a:t>
            </a:r>
            <a:r>
              <a:rPr lang="pl-PL" sz="1900" dirty="0" err="1" smtClean="0">
                <a:latin typeface="Garamond" pitchFamily="18" charset="0"/>
              </a:rPr>
              <a:t>Krzeczkowski</a:t>
            </a:r>
            <a:endParaRPr lang="pl-PL" sz="1900" dirty="0" smtClean="0">
              <a:latin typeface="Garamond" pitchFamily="18" charset="0"/>
            </a:endParaRPr>
          </a:p>
          <a:p>
            <a:pPr>
              <a:buNone/>
            </a:pPr>
            <a:r>
              <a:rPr lang="pl-PL" sz="1800" dirty="0" smtClean="0">
                <a:latin typeface="Garamond" pitchFamily="18" charset="0"/>
              </a:rPr>
              <a:t>	</a:t>
            </a:r>
          </a:p>
          <a:p>
            <a:pPr>
              <a:lnSpc>
                <a:spcPts val="2300"/>
              </a:lnSpc>
              <a:buNone/>
            </a:pPr>
            <a:r>
              <a:rPr lang="pl-PL" sz="1800" dirty="0" smtClean="0">
                <a:latin typeface="Garamond" pitchFamily="18" charset="0"/>
              </a:rPr>
              <a:t>	Jakie są zadania krytyka</a:t>
            </a:r>
            <a:r>
              <a:rPr lang="en-US" sz="1800" dirty="0" smtClean="0">
                <a:latin typeface="Garamond" pitchFamily="18" charset="0"/>
              </a:rPr>
              <a:t>? </a:t>
            </a:r>
            <a:r>
              <a:rPr lang="pl-PL" sz="1800" dirty="0" smtClean="0">
                <a:latin typeface="Garamond" pitchFamily="18" charset="0"/>
              </a:rPr>
              <a:t>Jeśli o mnie idzie, może on mi się przysłużyć w jeden</a:t>
            </a:r>
            <a:br>
              <a:rPr lang="pl-PL" sz="1800" dirty="0" smtClean="0">
                <a:latin typeface="Garamond" pitchFamily="18" charset="0"/>
              </a:rPr>
            </a:br>
            <a:r>
              <a:rPr lang="pl-PL" sz="1800" dirty="0" smtClean="0">
                <a:latin typeface="Garamond" pitchFamily="18" charset="0"/>
              </a:rPr>
              <a:t>lub kilka z wymienionych niżej sposobów:</a:t>
            </a:r>
            <a:r>
              <a:rPr lang="en-US" sz="1800" dirty="0" smtClean="0">
                <a:latin typeface="Garamond" pitchFamily="18" charset="0"/>
              </a:rPr>
              <a:t/>
            </a:r>
            <a:br>
              <a:rPr lang="en-US" sz="1800" dirty="0" smtClean="0">
                <a:latin typeface="Garamond" pitchFamily="18" charset="0"/>
              </a:rPr>
            </a:br>
            <a:r>
              <a:rPr lang="en-US" sz="1800" dirty="0" smtClean="0">
                <a:latin typeface="Garamond" pitchFamily="18" charset="0"/>
              </a:rPr>
              <a:t>(1) </a:t>
            </a:r>
            <a:r>
              <a:rPr lang="pl-PL" sz="1800" dirty="0" smtClean="0">
                <a:latin typeface="Garamond" pitchFamily="18" charset="0"/>
              </a:rPr>
              <a:t>Przedstawić pisarzy lub dzieła, których dotąd nie znałem</a:t>
            </a:r>
            <a:r>
              <a:rPr lang="en-US" sz="1800" dirty="0" smtClean="0">
                <a:latin typeface="Garamond" pitchFamily="18" charset="0"/>
              </a:rPr>
              <a:t>.</a:t>
            </a:r>
            <a:br>
              <a:rPr lang="en-US" sz="1800" dirty="0" smtClean="0">
                <a:latin typeface="Garamond" pitchFamily="18" charset="0"/>
              </a:rPr>
            </a:br>
            <a:r>
              <a:rPr lang="en-US" sz="1800" dirty="0" smtClean="0">
                <a:latin typeface="Garamond" pitchFamily="18" charset="0"/>
              </a:rPr>
              <a:t>(2) </a:t>
            </a:r>
            <a:r>
              <a:rPr lang="pl-PL" sz="1800" dirty="0" smtClean="0">
                <a:latin typeface="Garamond" pitchFamily="18" charset="0"/>
              </a:rPr>
              <a:t>Przekonać mnie, że nie doceniłem pisarza lub dzieła, ponieważ nie czytałem ich dosyć uważnie</a:t>
            </a:r>
            <a:r>
              <a:rPr lang="en-US" sz="1800" dirty="0" smtClean="0">
                <a:latin typeface="Garamond" pitchFamily="18" charset="0"/>
              </a:rPr>
              <a:t>.</a:t>
            </a:r>
            <a:br>
              <a:rPr lang="en-US" sz="1800" dirty="0" smtClean="0">
                <a:latin typeface="Garamond" pitchFamily="18" charset="0"/>
              </a:rPr>
            </a:br>
            <a:r>
              <a:rPr lang="en-US" sz="1800" dirty="0" smtClean="0">
                <a:latin typeface="Garamond" pitchFamily="18" charset="0"/>
              </a:rPr>
              <a:t>(3) </a:t>
            </a:r>
            <a:r>
              <a:rPr lang="pl-PL" sz="1800" dirty="0" smtClean="0">
                <a:latin typeface="Garamond" pitchFamily="18" charset="0"/>
              </a:rPr>
              <a:t>Wskazać związki między dziełami różnych epok, których sam nigdy bym</a:t>
            </a:r>
            <a:br>
              <a:rPr lang="pl-PL" sz="1800" dirty="0" smtClean="0">
                <a:latin typeface="Garamond" pitchFamily="18" charset="0"/>
              </a:rPr>
            </a:br>
            <a:r>
              <a:rPr lang="pl-PL" sz="1800" dirty="0" smtClean="0">
                <a:latin typeface="Garamond" pitchFamily="18" charset="0"/>
              </a:rPr>
              <a:t>nie zauważył, ponieważ nie mam i nigdy mieć nie będę dostatecznej wiedzy. </a:t>
            </a:r>
            <a:r>
              <a:rPr lang="en-US" sz="1800" dirty="0" smtClean="0">
                <a:latin typeface="Garamond" pitchFamily="18" charset="0"/>
              </a:rPr>
              <a:t/>
            </a:r>
            <a:br>
              <a:rPr lang="en-US" sz="1800" dirty="0" smtClean="0">
                <a:latin typeface="Garamond" pitchFamily="18" charset="0"/>
              </a:rPr>
            </a:br>
            <a:r>
              <a:rPr lang="en-US" sz="1800" dirty="0" smtClean="0">
                <a:latin typeface="Garamond" pitchFamily="18" charset="0"/>
              </a:rPr>
              <a:t>(4) </a:t>
            </a:r>
            <a:r>
              <a:rPr lang="pl-PL" sz="1800" dirty="0" smtClean="0">
                <a:latin typeface="Garamond" pitchFamily="18" charset="0"/>
              </a:rPr>
              <a:t>„Odczytać” jakieś dzieło w sposób, który pozwoli mi lepiej je zrozumieć</a:t>
            </a:r>
            <a:r>
              <a:rPr lang="en-US" sz="1800" dirty="0" smtClean="0">
                <a:latin typeface="Garamond" pitchFamily="18" charset="0"/>
              </a:rPr>
              <a:t>.</a:t>
            </a:r>
            <a:br>
              <a:rPr lang="en-US" sz="1800" dirty="0" smtClean="0">
                <a:latin typeface="Garamond" pitchFamily="18" charset="0"/>
              </a:rPr>
            </a:br>
            <a:r>
              <a:rPr lang="en-US" sz="1800" dirty="0" smtClean="0">
                <a:latin typeface="Garamond" pitchFamily="18" charset="0"/>
              </a:rPr>
              <a:t>(5 )</a:t>
            </a:r>
            <a:r>
              <a:rPr lang="pl-PL" sz="1800" dirty="0" smtClean="0">
                <a:latin typeface="Garamond" pitchFamily="18" charset="0"/>
              </a:rPr>
              <a:t> Naświetlić proces artystycznego tworzenia</a:t>
            </a:r>
            <a:r>
              <a:rPr lang="en-US" sz="1800" dirty="0" smtClean="0">
                <a:latin typeface="Garamond" pitchFamily="18" charset="0"/>
              </a:rPr>
              <a:t>.</a:t>
            </a:r>
            <a:br>
              <a:rPr lang="en-US" sz="1800" dirty="0" smtClean="0">
                <a:latin typeface="Garamond" pitchFamily="18" charset="0"/>
              </a:rPr>
            </a:br>
            <a:r>
              <a:rPr lang="en-US" sz="1800" dirty="0" smtClean="0">
                <a:latin typeface="Garamond" pitchFamily="18" charset="0"/>
              </a:rPr>
              <a:t>(6) </a:t>
            </a:r>
            <a:r>
              <a:rPr lang="pl-PL" sz="1800" dirty="0" smtClean="0">
                <a:latin typeface="Garamond" pitchFamily="18" charset="0"/>
              </a:rPr>
              <a:t>Rzucić światło na stosunek </a:t>
            </a:r>
            <a:r>
              <a:rPr lang="pl-PL" sz="1800" dirty="0" err="1" smtClean="0">
                <a:latin typeface="Garamond" pitchFamily="18" charset="0"/>
              </a:rPr>
              <a:t>sztuki</a:t>
            </a:r>
            <a:r>
              <a:rPr lang="pl-PL" sz="1800" dirty="0" smtClean="0">
                <a:latin typeface="Garamond" pitchFamily="18" charset="0"/>
              </a:rPr>
              <a:t> do życia, nauki, ekonomiki, etyli, religii itd.</a:t>
            </a:r>
          </a:p>
          <a:p>
            <a:pPr>
              <a:buNone/>
            </a:pPr>
            <a:endParaRPr lang="pl-PL" sz="1800" dirty="0" smtClean="0">
              <a:latin typeface="Garamond" pitchFamily="18" charset="0"/>
            </a:endParaRPr>
          </a:p>
          <a:p>
            <a:pPr algn="r">
              <a:buNone/>
            </a:pPr>
            <a:r>
              <a:rPr lang="pl-PL" sz="1800" i="1" dirty="0" smtClean="0">
                <a:latin typeface="Garamond" pitchFamily="18" charset="0"/>
              </a:rPr>
              <a:t>Ręka farbiarza i inne eseje</a:t>
            </a:r>
            <a:r>
              <a:rPr lang="pl-PL" sz="1800" dirty="0" smtClean="0">
                <a:latin typeface="Garamond" pitchFamily="18" charset="0"/>
              </a:rPr>
              <a:t>, 1988</a:t>
            </a:r>
            <a:endParaRPr lang="en-US" sz="1800" i="1" dirty="0" smtClean="0">
              <a:latin typeface="Garamond" pitchFamily="18" charset="0"/>
            </a:endParaRPr>
          </a:p>
          <a:p>
            <a:pPr algn="r">
              <a:buNone/>
            </a:pPr>
            <a:endParaRPr lang="pl-PL" sz="1800" dirty="0" smtClean="0">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spcAft>
                <a:spcPts val="0"/>
              </a:spcAft>
              <a:buNone/>
            </a:pPr>
            <a:r>
              <a:rPr lang="pl-PL" sz="2400" b="1" dirty="0" smtClean="0">
                <a:latin typeface="Garamond" pitchFamily="18" charset="0"/>
              </a:rPr>
              <a:t>	</a:t>
            </a:r>
            <a:r>
              <a:rPr lang="pl-PL" sz="1900" b="1" cap="small" dirty="0" smtClean="0">
                <a:latin typeface="Garamond"/>
                <a:ea typeface="Calibri"/>
                <a:cs typeface="Times New Roman"/>
              </a:rPr>
              <a:t>Mapa przekładoznawstwa wg Jamesa Holmesa</a:t>
            </a:r>
            <a:endParaRPr lang="pl-PL" sz="1900" cap="small" dirty="0" smtClean="0">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p>
          <a:p>
            <a:pPr algn="just">
              <a:lnSpc>
                <a:spcPts val="2100"/>
              </a:lnSpc>
              <a:spcAft>
                <a:spcPts val="0"/>
              </a:spcAft>
              <a:buNone/>
            </a:pPr>
            <a:r>
              <a:rPr lang="pl-PL" sz="1800" dirty="0" smtClean="0">
                <a:latin typeface="Garamond"/>
                <a:ea typeface="Calibri"/>
                <a:cs typeface="Times New Roman"/>
              </a:rPr>
              <a:t>	</a:t>
            </a:r>
            <a:r>
              <a:rPr lang="en-US" sz="1900" b="1" dirty="0" smtClean="0">
                <a:latin typeface="Garamond"/>
                <a:ea typeface="Calibri"/>
                <a:cs typeface="Times New Roman"/>
              </a:rPr>
              <a:t>James Holmes</a:t>
            </a:r>
            <a:r>
              <a:rPr lang="pl-PL" sz="1900" b="1" dirty="0" smtClean="0">
                <a:latin typeface="Garamond"/>
                <a:ea typeface="Calibri"/>
                <a:cs typeface="Times New Roman"/>
              </a:rPr>
              <a:t>,</a:t>
            </a:r>
            <a:r>
              <a:rPr lang="en-US" sz="1900" b="1" dirty="0" smtClean="0">
                <a:latin typeface="Garamond"/>
                <a:ea typeface="Calibri"/>
                <a:cs typeface="Times New Roman"/>
              </a:rPr>
              <a:t> </a:t>
            </a:r>
            <a:r>
              <a:rPr lang="en-US" sz="1900" b="1" i="1" dirty="0" smtClean="0">
                <a:latin typeface="Garamond"/>
                <a:ea typeface="Calibri"/>
                <a:cs typeface="Times New Roman"/>
              </a:rPr>
              <a:t>The Name and Nature of Translation Studies</a:t>
            </a:r>
            <a:r>
              <a:rPr lang="pl-PL" sz="1900" b="1" i="1" dirty="0" smtClean="0">
                <a:latin typeface="Garamond"/>
                <a:ea typeface="Calibri"/>
                <a:cs typeface="Times New Roman"/>
              </a:rPr>
              <a:t> </a:t>
            </a:r>
            <a:r>
              <a:rPr lang="pl-PL" sz="1900" dirty="0" smtClean="0">
                <a:latin typeface="Garamond"/>
                <a:ea typeface="Calibri"/>
                <a:cs typeface="Times New Roman"/>
              </a:rPr>
              <a:t>[1972]</a:t>
            </a: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In: </a:t>
            </a:r>
            <a:r>
              <a:rPr lang="en-US" sz="1800" i="1" dirty="0" smtClean="0">
                <a:latin typeface="Garamond"/>
                <a:ea typeface="Calibri"/>
                <a:cs typeface="Times New Roman"/>
              </a:rPr>
              <a:t>The Translation Studies Reader</a:t>
            </a:r>
            <a:r>
              <a:rPr lang="en-US" sz="1800" dirty="0" smtClean="0">
                <a:latin typeface="Garamond"/>
                <a:ea typeface="Calibri"/>
                <a:cs typeface="Times New Roman"/>
              </a:rPr>
              <a:t>. </a:t>
            </a:r>
            <a:r>
              <a:rPr lang="pl-PL" sz="1800" dirty="0" smtClean="0">
                <a:latin typeface="Garamond"/>
                <a:ea typeface="Calibri"/>
                <a:cs typeface="Times New Roman"/>
              </a:rPr>
              <a:t>Ed. L. </a:t>
            </a:r>
            <a:r>
              <a:rPr lang="pl-PL" sz="1800" dirty="0" err="1" smtClean="0">
                <a:latin typeface="Garamond"/>
                <a:ea typeface="Calibri"/>
                <a:cs typeface="Times New Roman"/>
              </a:rPr>
              <a:t>Venuti</a:t>
            </a:r>
            <a:r>
              <a:rPr lang="pl-PL" sz="1800" dirty="0" smtClean="0">
                <a:latin typeface="Garamond"/>
                <a:ea typeface="Calibri"/>
                <a:cs typeface="Times New Roman"/>
              </a:rPr>
              <a:t>, </a:t>
            </a:r>
            <a:r>
              <a:rPr lang="pl-PL" sz="1800" dirty="0" err="1" smtClean="0">
                <a:latin typeface="Garamond"/>
                <a:ea typeface="Calibri"/>
                <a:cs typeface="Times New Roman"/>
              </a:rPr>
              <a:t>Routledge</a:t>
            </a:r>
            <a:r>
              <a:rPr lang="pl-PL" sz="1800" dirty="0" smtClean="0">
                <a:latin typeface="Garamond"/>
                <a:ea typeface="Calibri"/>
                <a:cs typeface="Times New Roman"/>
              </a:rPr>
              <a:t> 1988.</a:t>
            </a:r>
            <a:endParaRPr lang="pl-PL" sz="1400" dirty="0" smtClean="0">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endParaRPr lang="pl-PL" sz="1400" dirty="0" smtClean="0">
              <a:ea typeface="Calibri"/>
              <a:cs typeface="Times New Roman"/>
            </a:endParaRPr>
          </a:p>
          <a:p>
            <a:pPr algn="just">
              <a:lnSpc>
                <a:spcPts val="2300"/>
              </a:lnSpc>
              <a:spcBef>
                <a:spcPts val="0"/>
              </a:spcBef>
              <a:spcAft>
                <a:spcPts val="0"/>
              </a:spcAft>
              <a:buNone/>
            </a:pPr>
            <a:r>
              <a:rPr lang="pl-PL" sz="1800" dirty="0" smtClean="0">
                <a:latin typeface="Garamond"/>
                <a:ea typeface="Calibri"/>
                <a:cs typeface="Times New Roman"/>
              </a:rPr>
              <a:t>	Wg Holmesa – krytyka przekładu [‘</a:t>
            </a:r>
            <a:r>
              <a:rPr lang="pl-PL" sz="1800" dirty="0" err="1" smtClean="0">
                <a:latin typeface="Garamond"/>
                <a:ea typeface="Calibri"/>
                <a:cs typeface="Times New Roman"/>
              </a:rPr>
              <a:t>translation</a:t>
            </a:r>
            <a:r>
              <a:rPr lang="pl-PL" sz="1800" dirty="0" smtClean="0">
                <a:latin typeface="Garamond"/>
                <a:ea typeface="Calibri"/>
                <a:cs typeface="Times New Roman"/>
              </a:rPr>
              <a:t> </a:t>
            </a:r>
            <a:r>
              <a:rPr lang="pl-PL" sz="1800" dirty="0" err="1" smtClean="0">
                <a:latin typeface="Garamond"/>
                <a:ea typeface="Calibri"/>
                <a:cs typeface="Times New Roman"/>
              </a:rPr>
              <a:t>criticism</a:t>
            </a:r>
            <a:r>
              <a:rPr lang="pl-PL" sz="1800" dirty="0" smtClean="0">
                <a:latin typeface="Garamond"/>
                <a:ea typeface="Calibri"/>
                <a:cs typeface="Times New Roman"/>
              </a:rPr>
              <a:t>’] jest działem Applied </a:t>
            </a:r>
            <a:r>
              <a:rPr lang="pl-PL" sz="1800" dirty="0" err="1" smtClean="0">
                <a:latin typeface="Garamond"/>
                <a:ea typeface="Calibri"/>
                <a:cs typeface="Times New Roman"/>
              </a:rPr>
              <a:t>Translation</a:t>
            </a:r>
            <a:r>
              <a:rPr lang="pl-PL" sz="1800" dirty="0" smtClean="0">
                <a:latin typeface="Garamond"/>
                <a:ea typeface="Calibri"/>
                <a:cs typeface="Times New Roman"/>
              </a:rPr>
              <a:t> </a:t>
            </a:r>
            <a:r>
              <a:rPr lang="pl-PL" sz="1800" dirty="0" err="1" smtClean="0">
                <a:latin typeface="Garamond"/>
                <a:ea typeface="Calibri"/>
                <a:cs typeface="Times New Roman"/>
              </a:rPr>
              <a:t>Studies</a:t>
            </a:r>
            <a:r>
              <a:rPr lang="pl-PL" sz="1800" dirty="0" smtClean="0">
                <a:latin typeface="Garamond"/>
                <a:ea typeface="Calibri"/>
                <a:cs typeface="Times New Roman"/>
              </a:rPr>
              <a:t> [przekładoznawstwa stosowanego, bo jest też czyste – ‘</a:t>
            </a:r>
            <a:r>
              <a:rPr lang="pl-PL" sz="1800" dirty="0" err="1" smtClean="0">
                <a:latin typeface="Garamond"/>
                <a:ea typeface="Calibri"/>
                <a:cs typeface="Times New Roman"/>
              </a:rPr>
              <a:t>pure</a:t>
            </a:r>
            <a:r>
              <a:rPr lang="pl-PL" sz="1800" dirty="0" smtClean="0">
                <a:latin typeface="Garamond"/>
                <a:ea typeface="Calibri"/>
                <a:cs typeface="Times New Roman"/>
              </a:rPr>
              <a:t>’];</a:t>
            </a:r>
            <a:br>
              <a:rPr lang="pl-PL" sz="1800" dirty="0" smtClean="0">
                <a:latin typeface="Garamond"/>
                <a:ea typeface="Calibri"/>
                <a:cs typeface="Times New Roman"/>
              </a:rPr>
            </a:br>
            <a:r>
              <a:rPr lang="pl-PL" sz="1800" dirty="0" smtClean="0">
                <a:latin typeface="Garamond"/>
                <a:ea typeface="Calibri"/>
                <a:cs typeface="Times New Roman"/>
              </a:rPr>
              <a:t>sama dzieli się na:</a:t>
            </a:r>
          </a:p>
          <a:p>
            <a:pPr algn="just">
              <a:lnSpc>
                <a:spcPts val="2300"/>
              </a:lnSpc>
              <a:spcBef>
                <a:spcPts val="0"/>
              </a:spcBef>
              <a:spcAft>
                <a:spcPts val="0"/>
              </a:spcAft>
              <a:buNone/>
            </a:pPr>
            <a:endParaRPr lang="pl-PL" sz="1800" dirty="0" smtClean="0">
              <a:latin typeface="Garamond"/>
              <a:ea typeface="Calibri"/>
              <a:cs typeface="Times New Roman"/>
            </a:endParaRPr>
          </a:p>
          <a:p>
            <a:pPr algn="just">
              <a:lnSpc>
                <a:spcPts val="2300"/>
              </a:lnSpc>
              <a:spcBef>
                <a:spcPts val="0"/>
              </a:spcBef>
              <a:spcAft>
                <a:spcPts val="0"/>
              </a:spcAft>
              <a:buNone/>
            </a:pPr>
            <a:r>
              <a:rPr lang="pl-PL" sz="1800" dirty="0" smtClean="0">
                <a:latin typeface="Garamond"/>
                <a:ea typeface="Calibri"/>
                <a:cs typeface="Times New Roman"/>
              </a:rPr>
              <a:t>	→ </a:t>
            </a:r>
            <a:r>
              <a:rPr lang="pl-PL" sz="1800" b="1" dirty="0" err="1" smtClean="0">
                <a:latin typeface="Garamond"/>
                <a:ea typeface="Calibri"/>
                <a:cs typeface="Times New Roman"/>
              </a:rPr>
              <a:t>revision</a:t>
            </a:r>
            <a:r>
              <a:rPr lang="pl-PL" sz="1800" dirty="0" smtClean="0">
                <a:latin typeface="Garamond"/>
                <a:ea typeface="Calibri"/>
                <a:cs typeface="Times New Roman"/>
              </a:rPr>
              <a:t> [korektę]</a:t>
            </a:r>
          </a:p>
          <a:p>
            <a:pPr algn="just">
              <a:lnSpc>
                <a:spcPts val="2300"/>
              </a:lnSpc>
              <a:spcBef>
                <a:spcPts val="0"/>
              </a:spcBef>
              <a:spcAft>
                <a:spcPts val="0"/>
              </a:spcAft>
              <a:buNone/>
            </a:pPr>
            <a:r>
              <a:rPr lang="pl-PL" sz="1800" dirty="0" smtClean="0">
                <a:latin typeface="Garamond"/>
                <a:ea typeface="Calibri"/>
                <a:cs typeface="Times New Roman"/>
              </a:rPr>
              <a:t>	→ </a:t>
            </a:r>
            <a:r>
              <a:rPr lang="pl-PL" sz="1800" b="1" dirty="0" err="1" smtClean="0">
                <a:latin typeface="Garamond"/>
                <a:ea typeface="Calibri"/>
                <a:cs typeface="Times New Roman"/>
              </a:rPr>
              <a:t>evaluation</a:t>
            </a:r>
            <a:r>
              <a:rPr lang="pl-PL" sz="1800" b="1" dirty="0" smtClean="0">
                <a:latin typeface="Garamond"/>
                <a:ea typeface="Calibri"/>
                <a:cs typeface="Times New Roman"/>
              </a:rPr>
              <a:t> of </a:t>
            </a:r>
            <a:r>
              <a:rPr lang="pl-PL" sz="1800" b="1" dirty="0" err="1" smtClean="0">
                <a:latin typeface="Garamond"/>
                <a:ea typeface="Calibri"/>
                <a:cs typeface="Times New Roman"/>
              </a:rPr>
              <a:t>translation</a:t>
            </a:r>
            <a:r>
              <a:rPr lang="pl-PL" sz="1800" dirty="0" smtClean="0">
                <a:latin typeface="Garamond"/>
                <a:ea typeface="Calibri"/>
                <a:cs typeface="Times New Roman"/>
              </a:rPr>
              <a:t> [ocenę przekładów]</a:t>
            </a:r>
          </a:p>
          <a:p>
            <a:pPr algn="just">
              <a:lnSpc>
                <a:spcPts val="2300"/>
              </a:lnSpc>
              <a:spcBef>
                <a:spcPts val="0"/>
              </a:spcBef>
              <a:spcAft>
                <a:spcPts val="0"/>
              </a:spcAft>
              <a:buNone/>
            </a:pPr>
            <a:r>
              <a:rPr lang="pl-PL" sz="1800" b="1" dirty="0" smtClean="0">
                <a:latin typeface="Garamond"/>
                <a:ea typeface="Calibri"/>
                <a:cs typeface="Times New Roman"/>
              </a:rPr>
              <a:t>	</a:t>
            </a:r>
            <a:r>
              <a:rPr lang="pl-PL" sz="1800" dirty="0" smtClean="0">
                <a:latin typeface="Garamond"/>
                <a:ea typeface="Calibri"/>
                <a:cs typeface="Times New Roman"/>
              </a:rPr>
              <a:t>→ </a:t>
            </a:r>
            <a:r>
              <a:rPr lang="pl-PL" sz="1800" b="1" dirty="0" err="1" smtClean="0">
                <a:latin typeface="Garamond"/>
                <a:ea typeface="Calibri"/>
                <a:cs typeface="Times New Roman"/>
              </a:rPr>
              <a:t>reviews</a:t>
            </a:r>
            <a:r>
              <a:rPr lang="pl-PL" sz="1800" dirty="0" smtClean="0">
                <a:latin typeface="Garamond"/>
                <a:ea typeface="Calibri"/>
                <a:cs typeface="Times New Roman"/>
              </a:rPr>
              <a:t> [recenzje] </a:t>
            </a:r>
            <a:endParaRPr lang="pl-PL" sz="1400" dirty="0">
              <a:ea typeface="Calibri"/>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spcAft>
                <a:spcPts val="0"/>
              </a:spcAft>
              <a:buNone/>
            </a:pPr>
            <a:r>
              <a:rPr lang="pl-PL" sz="2400" b="1" dirty="0" smtClean="0">
                <a:latin typeface="Garamond" pitchFamily="18" charset="0"/>
              </a:rPr>
              <a:t>	</a:t>
            </a:r>
            <a:endParaRPr lang="pl-PL" sz="1400" dirty="0">
              <a:ea typeface="Calibri"/>
              <a:cs typeface="Times New Roman"/>
            </a:endParaRPr>
          </a:p>
        </p:txBody>
      </p:sp>
      <p:pic>
        <p:nvPicPr>
          <p:cNvPr id="1026" name="Picture 2" descr="C:\Users\Ewa\Desktop\Krytyka przekładu\Holmes.jpg"/>
          <p:cNvPicPr>
            <a:picLocks noChangeAspect="1" noChangeArrowheads="1"/>
          </p:cNvPicPr>
          <p:nvPr/>
        </p:nvPicPr>
        <p:blipFill>
          <a:blip r:embed="rId2" cstate="print"/>
          <a:srcRect/>
          <a:stretch>
            <a:fillRect/>
          </a:stretch>
        </p:blipFill>
        <p:spPr bwMode="auto">
          <a:xfrm>
            <a:off x="0" y="332656"/>
            <a:ext cx="9144000" cy="593578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pl-PL" sz="1900" b="1" cap="small" dirty="0" smtClean="0">
                <a:latin typeface="Garamond"/>
                <a:ea typeface="Calibri"/>
                <a:cs typeface="Times New Roman"/>
              </a:rPr>
              <a:t>James Holmes, </a:t>
            </a:r>
            <a:r>
              <a:rPr lang="en-US" sz="1900" b="1" i="1" cap="small" dirty="0" smtClean="0">
                <a:solidFill>
                  <a:prstClr val="black"/>
                </a:solidFill>
                <a:latin typeface="Garamond"/>
                <a:ea typeface="Calibri"/>
                <a:cs typeface="Times New Roman"/>
              </a:rPr>
              <a:t>The Name and Nature of Translation Studies</a:t>
            </a:r>
            <a:r>
              <a:rPr lang="pl-PL" sz="1900" dirty="0" smtClean="0">
                <a:solidFill>
                  <a:prstClr val="black"/>
                </a:solidFill>
                <a:latin typeface="Garamond"/>
                <a:ea typeface="Calibri"/>
                <a:cs typeface="Times New Roman"/>
              </a:rPr>
              <a:t>, c.d.</a:t>
            </a:r>
            <a:endParaRPr lang="pl-PL" sz="1900" dirty="0" smtClean="0">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p>
          <a:p>
            <a:pPr algn="just">
              <a:lnSpc>
                <a:spcPts val="2100"/>
              </a:lnSpc>
              <a:spcAft>
                <a:spcPts val="0"/>
              </a:spcAft>
              <a:buNone/>
            </a:pPr>
            <a:endParaRPr lang="pl-PL" sz="18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“A fourth [after translator training, translation aids and translation policy – ER], quite different area of applied translation studies is that of </a:t>
            </a:r>
            <a:r>
              <a:rPr lang="en-US" sz="1800" b="1" dirty="0" smtClean="0">
                <a:latin typeface="Garamond"/>
                <a:ea typeface="Calibri"/>
                <a:cs typeface="Times New Roman"/>
              </a:rPr>
              <a:t>translation criticism</a:t>
            </a:r>
            <a:r>
              <a:rPr lang="en-US" sz="1800" dirty="0" smtClean="0">
                <a:latin typeface="Garamond"/>
                <a:ea typeface="Calibri"/>
                <a:cs typeface="Times New Roman"/>
              </a:rPr>
              <a:t>. The level of such criticism is today still frequently very low, and in many countries still quite uninfluenced by developments within the field of translation studies.</a:t>
            </a:r>
            <a:r>
              <a:rPr lang="pl-PL" sz="1800" dirty="0" smtClean="0">
                <a:latin typeface="Garamond"/>
                <a:ea typeface="Calibri"/>
                <a:cs typeface="Times New Roman"/>
              </a:rPr>
              <a:t/>
            </a:r>
            <a:br>
              <a:rPr lang="pl-PL" sz="1800" dirty="0" smtClean="0">
                <a:latin typeface="Garamond"/>
                <a:ea typeface="Calibri"/>
                <a:cs typeface="Times New Roman"/>
              </a:rPr>
            </a:br>
            <a:r>
              <a:rPr lang="en-US" sz="1800" dirty="0" smtClean="0">
                <a:latin typeface="Garamond"/>
                <a:ea typeface="Calibri"/>
                <a:cs typeface="Times New Roman"/>
              </a:rPr>
              <a:t>Doubtless the activities of translation interpretation and evaluation will always elude the grasp of objective analysis to some extent, and so continue to reflect the </a:t>
            </a:r>
            <a:r>
              <a:rPr lang="en-US" sz="1800" b="1" dirty="0" smtClean="0">
                <a:latin typeface="Garamond"/>
                <a:ea typeface="Calibri"/>
                <a:cs typeface="Times New Roman"/>
              </a:rPr>
              <a:t>intuitive, impressionist attitudes and stances of the critic</a:t>
            </a:r>
            <a:r>
              <a:rPr lang="en-US" sz="1800" dirty="0" smtClean="0">
                <a:latin typeface="Garamond"/>
                <a:ea typeface="Calibri"/>
                <a:cs typeface="Times New Roman"/>
              </a:rPr>
              <a:t>. But closer contact between translation scholars and translation critics could do a great deal to reduce the intuitive element to a more acceptable level.”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11156"/>
          </a:xfrm>
        </p:spPr>
        <p:txBody>
          <a:bodyPr>
            <a:normAutofit/>
          </a:bodyPr>
          <a:lstStyle/>
          <a:p>
            <a:pPr algn="l"/>
            <a:r>
              <a:rPr lang="pl-PL" sz="1300" i="1" dirty="0" smtClean="0">
                <a:solidFill>
                  <a:prstClr val="black"/>
                </a:solidFill>
                <a:latin typeface="Garamond" pitchFamily="18" charset="0"/>
              </a:rPr>
              <a:t>II    OZNACZANIE PUNKTU WYJŚCIA</a:t>
            </a:r>
            <a:endParaRPr lang="pl-PL" dirty="0"/>
          </a:p>
        </p:txBody>
      </p:sp>
      <p:sp>
        <p:nvSpPr>
          <p:cNvPr id="3" name="Symbol zastępczy zawartości 2"/>
          <p:cNvSpPr>
            <a:spLocks noGrp="1"/>
          </p:cNvSpPr>
          <p:nvPr>
            <p:ph idx="1"/>
          </p:nvPr>
        </p:nvSpPr>
        <p:spPr>
          <a:xfrm>
            <a:off x="457200" y="785794"/>
            <a:ext cx="8229600" cy="5786478"/>
          </a:xfrm>
        </p:spPr>
        <p:txBody>
          <a:bodyPr>
            <a:normAutofit/>
          </a:bodyPr>
          <a:lstStyle/>
          <a:p>
            <a:pPr>
              <a:buNone/>
            </a:pPr>
            <a:r>
              <a:rPr lang="pl-PL" sz="1200" dirty="0" smtClean="0">
                <a:latin typeface="Garamond" pitchFamily="18" charset="0"/>
              </a:rPr>
              <a:t> </a:t>
            </a:r>
            <a:r>
              <a:rPr lang="pl-PL" sz="2400" dirty="0" smtClean="0">
                <a:latin typeface="Garamond" pitchFamily="18" charset="0"/>
              </a:rPr>
              <a:t>	</a:t>
            </a:r>
          </a:p>
          <a:p>
            <a:pPr algn="just">
              <a:lnSpc>
                <a:spcPts val="2100"/>
              </a:lnSpc>
              <a:buNone/>
            </a:pPr>
            <a:r>
              <a:rPr lang="pl-PL" sz="2400" b="1" dirty="0" smtClean="0">
                <a:latin typeface="Garamond" pitchFamily="18" charset="0"/>
              </a:rPr>
              <a:t>	</a:t>
            </a:r>
            <a:r>
              <a:rPr lang="pl-PL" sz="1800" b="1" dirty="0" smtClean="0">
                <a:latin typeface="Garamond"/>
                <a:ea typeface="Calibri"/>
                <a:cs typeface="Times New Roman"/>
              </a:rPr>
              <a:t> </a:t>
            </a:r>
            <a:r>
              <a:rPr lang="pl-PL" sz="1900" b="1" cap="small" dirty="0" smtClean="0">
                <a:latin typeface="Garamond"/>
                <a:ea typeface="Calibri"/>
                <a:cs typeface="Times New Roman"/>
              </a:rPr>
              <a:t>Modele krytyki przekładu wg </a:t>
            </a:r>
            <a:r>
              <a:rPr lang="pl-PL" sz="1900" b="1" cap="small" dirty="0" err="1" smtClean="0">
                <a:latin typeface="Garamond"/>
                <a:ea typeface="Calibri"/>
                <a:cs typeface="Times New Roman"/>
              </a:rPr>
              <a:t>Carol</a:t>
            </a:r>
            <a:r>
              <a:rPr lang="pl-PL" sz="1900" b="1" cap="small" dirty="0" smtClean="0">
                <a:latin typeface="Garamond"/>
                <a:ea typeface="Calibri"/>
                <a:cs typeface="Times New Roman"/>
              </a:rPr>
              <a:t> </a:t>
            </a:r>
            <a:r>
              <a:rPr lang="pl-PL" sz="1900" b="1" cap="small" dirty="0" err="1" smtClean="0">
                <a:latin typeface="Garamond"/>
                <a:ea typeface="Calibri"/>
                <a:cs typeface="Times New Roman"/>
              </a:rPr>
              <a:t>Maier</a:t>
            </a:r>
            <a:endParaRPr lang="pl-PL" sz="1900" b="1" cap="small" dirty="0" smtClean="0">
              <a:latin typeface="Garamond"/>
              <a:ea typeface="Calibri"/>
              <a:cs typeface="Times New Roman"/>
            </a:endParaRPr>
          </a:p>
          <a:p>
            <a:pPr algn="just">
              <a:lnSpc>
                <a:spcPts val="2100"/>
              </a:lnSpc>
              <a:buNone/>
            </a:pPr>
            <a:r>
              <a:rPr lang="pl-PL" sz="1900" b="1" cap="small" dirty="0" smtClean="0">
                <a:latin typeface="Garamond"/>
                <a:ea typeface="Calibri"/>
                <a:cs typeface="Times New Roman"/>
              </a:rPr>
              <a:t>	(→ </a:t>
            </a:r>
            <a:r>
              <a:rPr lang="pl-PL" sz="1900" b="1" i="1" cap="small" dirty="0" err="1" smtClean="0">
                <a:latin typeface="Garamond"/>
                <a:ea typeface="Calibri"/>
                <a:cs typeface="Times New Roman"/>
              </a:rPr>
              <a:t>Reviewing</a:t>
            </a:r>
            <a:r>
              <a:rPr lang="pl-PL" sz="1900" b="1" i="1" cap="small" dirty="0" smtClean="0">
                <a:latin typeface="Garamond"/>
                <a:ea typeface="Calibri"/>
                <a:cs typeface="Times New Roman"/>
              </a:rPr>
              <a:t> and </a:t>
            </a:r>
            <a:r>
              <a:rPr lang="pl-PL" sz="1900" b="1" i="1" cap="small" dirty="0" err="1" smtClean="0">
                <a:latin typeface="Garamond"/>
                <a:ea typeface="Calibri"/>
                <a:cs typeface="Times New Roman"/>
              </a:rPr>
              <a:t>criticism</a:t>
            </a:r>
            <a:r>
              <a:rPr lang="pl-PL" sz="1900" b="1" cap="small" dirty="0" smtClean="0">
                <a:latin typeface="Garamond"/>
                <a:ea typeface="Calibri"/>
                <a:cs typeface="Times New Roman"/>
              </a:rPr>
              <a:t>):</a:t>
            </a:r>
          </a:p>
          <a:p>
            <a:pPr algn="just">
              <a:lnSpc>
                <a:spcPts val="2100"/>
              </a:lnSpc>
              <a:buNone/>
            </a:pPr>
            <a:endParaRPr lang="pl-PL" sz="1400" b="1" dirty="0" smtClean="0">
              <a:ea typeface="Calibri"/>
              <a:cs typeface="Times New Roman"/>
            </a:endParaRPr>
          </a:p>
          <a:p>
            <a:pPr algn="just">
              <a:lnSpc>
                <a:spcPts val="2100"/>
              </a:lnSpc>
              <a:buNone/>
            </a:pPr>
            <a:endParaRPr lang="pl-PL" sz="1400" b="1" dirty="0" smtClean="0">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 ● comparative models (taking original into account)</a:t>
            </a:r>
            <a:endParaRPr lang="pl-PL" sz="1800" dirty="0" smtClean="0">
              <a:latin typeface="Garamond"/>
              <a:ea typeface="Calibri"/>
              <a:cs typeface="Times New Roman"/>
            </a:endParaRPr>
          </a:p>
          <a:p>
            <a:pPr algn="just">
              <a:lnSpc>
                <a:spcPts val="2100"/>
              </a:lnSpc>
              <a:spcAft>
                <a:spcPts val="0"/>
              </a:spcAft>
              <a:buNone/>
            </a:pPr>
            <a:endParaRPr lang="en-US" sz="1800" dirty="0" smtClean="0">
              <a:latin typeface="Garamond"/>
              <a:ea typeface="Calibri"/>
              <a:cs typeface="Times New Roman"/>
            </a:endParaRP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“The majority of critics expect that both description and criticism will involve originals as well as translated texts, even when they advocate varying degrees of comparison, seek to answer different questions, or document the possibility of more than one competent translation”.</a:t>
            </a: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 Peter </a:t>
            </a:r>
            <a:r>
              <a:rPr lang="en-US" sz="1800" dirty="0" err="1" smtClean="0">
                <a:latin typeface="Garamond"/>
                <a:ea typeface="Calibri"/>
                <a:cs typeface="Times New Roman"/>
              </a:rPr>
              <a:t>Newmark</a:t>
            </a:r>
            <a:r>
              <a:rPr lang="en-US" sz="1800" dirty="0" smtClean="0">
                <a:latin typeface="Garamond"/>
                <a:ea typeface="Calibri"/>
                <a:cs typeface="Times New Roman"/>
              </a:rPr>
              <a:t>, </a:t>
            </a:r>
            <a:r>
              <a:rPr lang="en-US" sz="1800" i="1" dirty="0" smtClean="0">
                <a:latin typeface="Garamond"/>
                <a:ea typeface="Calibri"/>
                <a:cs typeface="Times New Roman"/>
              </a:rPr>
              <a:t>Translation Criticism</a:t>
            </a:r>
            <a:r>
              <a:rPr lang="en-US" sz="1800" dirty="0" smtClean="0">
                <a:latin typeface="Garamond"/>
                <a:ea typeface="Calibri"/>
                <a:cs typeface="Times New Roman"/>
              </a:rPr>
              <a:t>. In: </a:t>
            </a:r>
            <a:r>
              <a:rPr lang="en-US" sz="1800" i="1" dirty="0" smtClean="0">
                <a:latin typeface="Garamond"/>
                <a:ea typeface="Calibri"/>
                <a:cs typeface="Times New Roman"/>
              </a:rPr>
              <a:t>A Textbook on Translation</a:t>
            </a:r>
            <a:r>
              <a:rPr lang="en-US" sz="1800" dirty="0" smtClean="0">
                <a:latin typeface="Garamond"/>
                <a:ea typeface="Calibri"/>
                <a:cs typeface="Times New Roman"/>
              </a:rPr>
              <a:t>, 1988</a:t>
            </a:r>
          </a:p>
          <a:p>
            <a:pPr algn="just">
              <a:lnSpc>
                <a:spcPts val="2100"/>
              </a:lnSpc>
              <a:spcAft>
                <a:spcPts val="0"/>
              </a:spcAft>
              <a:buNone/>
            </a:pPr>
            <a:r>
              <a:rPr lang="pl-PL" sz="1800" dirty="0" smtClean="0">
                <a:latin typeface="Garamond"/>
                <a:ea typeface="Calibri"/>
                <a:cs typeface="Times New Roman"/>
              </a:rPr>
              <a:t>	</a:t>
            </a:r>
            <a:r>
              <a:rPr lang="en-US" sz="1800" dirty="0" smtClean="0">
                <a:latin typeface="Garamond"/>
                <a:ea typeface="Calibri"/>
                <a:cs typeface="Times New Roman"/>
              </a:rPr>
              <a:t>→ Basil </a:t>
            </a:r>
            <a:r>
              <a:rPr lang="en-US" sz="1800" dirty="0" err="1" smtClean="0">
                <a:latin typeface="Garamond"/>
                <a:ea typeface="Calibri"/>
                <a:cs typeface="Times New Roman"/>
              </a:rPr>
              <a:t>Hatim</a:t>
            </a:r>
            <a:r>
              <a:rPr lang="en-US" sz="1800" dirty="0" smtClean="0">
                <a:latin typeface="Garamond"/>
                <a:ea typeface="Calibri"/>
                <a:cs typeface="Times New Roman"/>
              </a:rPr>
              <a:t>, Ian Mason, </a:t>
            </a:r>
            <a:r>
              <a:rPr lang="en-US" sz="1800" i="1" dirty="0" smtClean="0">
                <a:latin typeface="Garamond"/>
                <a:ea typeface="Calibri"/>
                <a:cs typeface="Times New Roman"/>
              </a:rPr>
              <a:t>Discourse and the Translator. </a:t>
            </a:r>
            <a:r>
              <a:rPr lang="en-US" sz="1800" dirty="0" smtClean="0">
                <a:latin typeface="Garamond"/>
                <a:ea typeface="Calibri"/>
                <a:cs typeface="Times New Roman"/>
              </a:rPr>
              <a:t>Longman 1990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157</Words>
  <Application>Microsoft Office PowerPoint</Application>
  <PresentationFormat>Pokaz na ekranie (4:3)</PresentationFormat>
  <Paragraphs>131</Paragraphs>
  <Slides>17</Slides>
  <Notes>2</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Slajd 1</vt:lpstr>
      <vt:lpstr>II  OZNACZANIE PUNKTU WYJŚCIA</vt:lpstr>
      <vt:lpstr>II  OZNACZANIE PUNKTU WYJŚCIA</vt:lpstr>
      <vt:lpstr>II  OZNACZANIE PUNKTU WYJŚCIA</vt:lpstr>
      <vt:lpstr>II  OZNACZANIE PUNKTU WYJŚCIA</vt:lpstr>
      <vt:lpstr>II  OZNACZANIE PUNKTU WYJŚCIA</vt:lpstr>
      <vt:lpstr>I. OZNACZANIE PUNKTU WYJŚCIA</vt:lpstr>
      <vt:lpstr>II    OZNACZANIE PUNKTU WYJŚCIA</vt:lpstr>
      <vt:lpstr>II    OZNACZANIE PUNKTU WYJŚCIA</vt:lpstr>
      <vt:lpstr>II    OZNACZANIE PUNKTU WYJŚCIA</vt:lpstr>
      <vt:lpstr>II    OZNACZANIE PUNKTU WYJŚCIA</vt:lpstr>
      <vt:lpstr>II    OZNACZANIE PUNKTU WYJŚCIA</vt:lpstr>
      <vt:lpstr>II    OZNACZANIE PUNKTU WYJŚCIA</vt:lpstr>
      <vt:lpstr>II    OZNACZANIE PUNKTU WYJŚCIA</vt:lpstr>
      <vt:lpstr>Slajd 15</vt:lpstr>
      <vt:lpstr>II    OZNACZANIE PUNKTU WYJŚCIA</vt:lpstr>
      <vt:lpstr>II   OZNACZANIE PUNKTU WYJŚCIA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Kariera coveru</dc:title>
  <dc:creator>Ewa</dc:creator>
  <cp:lastModifiedBy>Ewa</cp:lastModifiedBy>
  <cp:revision>224</cp:revision>
  <dcterms:created xsi:type="dcterms:W3CDTF">2009-09-16T19:47:11Z</dcterms:created>
  <dcterms:modified xsi:type="dcterms:W3CDTF">2020-03-06T16:23:57Z</dcterms:modified>
</cp:coreProperties>
</file>