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0" r:id="rId2"/>
    <p:sldId id="306" r:id="rId3"/>
    <p:sldId id="307" r:id="rId4"/>
    <p:sldId id="308" r:id="rId5"/>
    <p:sldId id="309" r:id="rId6"/>
    <p:sldId id="310" r:id="rId7"/>
    <p:sldId id="311" r:id="rId8"/>
    <p:sldId id="323" r:id="rId9"/>
    <p:sldId id="312" r:id="rId10"/>
    <p:sldId id="324" r:id="rId11"/>
    <p:sldId id="313" r:id="rId12"/>
    <p:sldId id="325" r:id="rId13"/>
    <p:sldId id="314" r:id="rId14"/>
    <p:sldId id="315" r:id="rId15"/>
    <p:sldId id="316" r:id="rId16"/>
    <p:sldId id="326" r:id="rId17"/>
    <p:sldId id="317" r:id="rId18"/>
    <p:sldId id="318" r:id="rId19"/>
    <p:sldId id="319" r:id="rId20"/>
    <p:sldId id="322"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60"/>
  </p:normalViewPr>
  <p:slideViewPr>
    <p:cSldViewPr>
      <p:cViewPr>
        <p:scale>
          <a:sx n="80" d="100"/>
          <a:sy n="80" d="100"/>
        </p:scale>
        <p:origin x="-1536" y="-4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6145B-9E07-4A5C-9DAB-78018F16F965}" type="datetimeFigureOut">
              <a:rPr lang="pl-PL" smtClean="0"/>
              <a:pPr/>
              <a:t>2020-05-02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CBA5D-C03B-4408-A9EA-33B3CE10563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DB514DC-5265-4217-98ED-A514A8773F12}" type="datetimeFigureOut">
              <a:rPr lang="pl-PL" smtClean="0"/>
              <a:pPr/>
              <a:t>2020-05-02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B514DC-5265-4217-98ED-A514A8773F12}" type="datetimeFigureOut">
              <a:rPr lang="pl-PL" smtClean="0"/>
              <a:pPr/>
              <a:t>2020-05-02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B514DC-5265-4217-98ED-A514A8773F12}" type="datetimeFigureOut">
              <a:rPr lang="pl-PL" smtClean="0"/>
              <a:pPr/>
              <a:t>2020-05-02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B514DC-5265-4217-98ED-A514A8773F12}" type="datetimeFigureOut">
              <a:rPr lang="pl-PL" smtClean="0"/>
              <a:pPr/>
              <a:t>2020-05-02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DB514DC-5265-4217-98ED-A514A8773F12}" type="datetimeFigureOut">
              <a:rPr lang="pl-PL" smtClean="0"/>
              <a:pPr/>
              <a:t>2020-05-02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DB514DC-5265-4217-98ED-A514A8773F12}" type="datetimeFigureOut">
              <a:rPr lang="pl-PL" smtClean="0"/>
              <a:pPr/>
              <a:t>2020-05-02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DB514DC-5265-4217-98ED-A514A8773F12}" type="datetimeFigureOut">
              <a:rPr lang="pl-PL" smtClean="0"/>
              <a:pPr/>
              <a:t>2020-05-02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DB514DC-5265-4217-98ED-A514A8773F12}" type="datetimeFigureOut">
              <a:rPr lang="pl-PL" smtClean="0"/>
              <a:pPr/>
              <a:t>2020-05-02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DB514DC-5265-4217-98ED-A514A8773F12}" type="datetimeFigureOut">
              <a:rPr lang="pl-PL" smtClean="0"/>
              <a:pPr/>
              <a:t>2020-05-02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DB514DC-5265-4217-98ED-A514A8773F12}" type="datetimeFigureOut">
              <a:rPr lang="pl-PL" smtClean="0"/>
              <a:pPr/>
              <a:t>2020-05-02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DB514DC-5265-4217-98ED-A514A8773F12}" type="datetimeFigureOut">
              <a:rPr lang="pl-PL" smtClean="0"/>
              <a:pPr/>
              <a:t>2020-05-02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514DC-5265-4217-98ED-A514A8773F12}" type="datetimeFigureOut">
              <a:rPr lang="pl-PL" smtClean="0"/>
              <a:pPr/>
              <a:t>2020-05-02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71B73-CB0D-43F1-A019-FA0C57373FFA}"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jewska@amu.edu.pl"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1"/>
          <p:cNvSpPr>
            <a:spLocks noGrp="1"/>
          </p:cNvSpPr>
          <p:nvPr>
            <p:ph type="ftr" sz="quarter" idx="11"/>
          </p:nvPr>
        </p:nvSpPr>
        <p:spPr>
          <a:xfrm>
            <a:off x="0" y="6092825"/>
            <a:ext cx="9144000" cy="765175"/>
          </a:xfrm>
        </p:spPr>
        <p:txBody>
          <a:bodyPr/>
          <a:lstStyle/>
          <a:p>
            <a:r>
              <a:rPr lang="pl-PL" sz="1100" b="1" dirty="0" smtClean="0"/>
              <a:t>„UNIWERSYTET JUTRA – zintegrowany program rozwoju Uniwersytetu im. Adama Mickiewicza w Poznaniu”</a:t>
            </a:r>
            <a:endParaRPr lang="pl-PL" sz="1100" dirty="0" smtClean="0"/>
          </a:p>
          <a:p>
            <a:r>
              <a:rPr lang="pl-PL" sz="1100" b="1" dirty="0" smtClean="0"/>
              <a:t>POWR.03.05.00-00-Z303/17</a:t>
            </a:r>
            <a:endParaRPr lang="pl-PL" sz="1100" dirty="0" smtClean="0"/>
          </a:p>
          <a:p>
            <a:pPr>
              <a:defRPr/>
            </a:pPr>
            <a:endParaRPr lang="pl-PL" sz="1100" dirty="0">
              <a:latin typeface="Arial" pitchFamily="34" charset="0"/>
              <a:cs typeface="Arial" pitchFamily="34" charset="0"/>
            </a:endParaRPr>
          </a:p>
        </p:txBody>
      </p:sp>
      <p:sp>
        <p:nvSpPr>
          <p:cNvPr id="2053" name="pole tekstowe 7"/>
          <p:cNvSpPr txBox="1">
            <a:spLocks noChangeArrowheads="1"/>
          </p:cNvSpPr>
          <p:nvPr/>
        </p:nvSpPr>
        <p:spPr bwMode="auto">
          <a:xfrm>
            <a:off x="0" y="1125538"/>
            <a:ext cx="9144000" cy="276225"/>
          </a:xfrm>
          <a:prstGeom prst="rect">
            <a:avLst/>
          </a:prstGeom>
          <a:noFill/>
          <a:ln w="9525">
            <a:noFill/>
            <a:miter lim="800000"/>
            <a:headEnd/>
            <a:tailEnd/>
          </a:ln>
        </p:spPr>
        <p:txBody>
          <a:bodyPr>
            <a:spAutoFit/>
          </a:bodyPr>
          <a:lstStyle/>
          <a:p>
            <a:pPr algn="ctr"/>
            <a:r>
              <a:rPr lang="pl-PL" sz="1200" dirty="0">
                <a:latin typeface="Calibri" pitchFamily="34" charset="0"/>
              </a:rPr>
              <a:t>Projekt współfinansowany przez Unię Europejską w ramach Europejskiego Funduszu Społecznego </a:t>
            </a:r>
          </a:p>
        </p:txBody>
      </p:sp>
      <p:sp>
        <p:nvSpPr>
          <p:cNvPr id="2054" name="pole tekstowe 10"/>
          <p:cNvSpPr txBox="1">
            <a:spLocks noChangeArrowheads="1"/>
          </p:cNvSpPr>
          <p:nvPr/>
        </p:nvSpPr>
        <p:spPr bwMode="auto">
          <a:xfrm>
            <a:off x="468313" y="1989138"/>
            <a:ext cx="8207375" cy="1538883"/>
          </a:xfrm>
          <a:prstGeom prst="rect">
            <a:avLst/>
          </a:prstGeom>
          <a:noFill/>
          <a:ln w="9525">
            <a:noFill/>
            <a:miter lim="800000"/>
            <a:headEnd/>
            <a:tailEnd/>
          </a:ln>
        </p:spPr>
        <p:txBody>
          <a:bodyPr>
            <a:spAutoFit/>
          </a:bodyPr>
          <a:lstStyle/>
          <a:p>
            <a:pPr algn="ctr"/>
            <a:r>
              <a:rPr lang="pl-PL" sz="3200" b="1" dirty="0" smtClean="0">
                <a:latin typeface="Garamond" pitchFamily="18" charset="0"/>
                <a:ea typeface="Batang" pitchFamily="18" charset="-127"/>
              </a:rPr>
              <a:t>Krytyka przekładu</a:t>
            </a:r>
          </a:p>
          <a:p>
            <a:pPr algn="ctr"/>
            <a:endParaRPr lang="pl-PL" sz="2400" b="1" dirty="0" smtClean="0">
              <a:latin typeface="Garamond" pitchFamily="18" charset="0"/>
              <a:ea typeface="Batang" pitchFamily="18" charset="-127"/>
            </a:endParaRPr>
          </a:p>
          <a:p>
            <a:pPr algn="ctr"/>
            <a:r>
              <a:rPr lang="pl-PL" sz="2400" b="1" dirty="0" smtClean="0">
                <a:latin typeface="Garamond" pitchFamily="18" charset="0"/>
                <a:ea typeface="Batang" pitchFamily="18" charset="-127"/>
              </a:rPr>
              <a:t>Prezentacja </a:t>
            </a:r>
            <a:r>
              <a:rPr lang="pl-PL" sz="2400" b="1" dirty="0" smtClean="0">
                <a:latin typeface="Garamond" pitchFamily="18" charset="0"/>
                <a:ea typeface="Batang" pitchFamily="18" charset="-127"/>
              </a:rPr>
              <a:t>VII </a:t>
            </a:r>
            <a:r>
              <a:rPr lang="pl-PL" sz="2400" b="1" dirty="0" smtClean="0">
                <a:latin typeface="Garamond" pitchFamily="18" charset="0"/>
                <a:ea typeface="Batang" pitchFamily="18" charset="-127"/>
              </a:rPr>
              <a:t>– </a:t>
            </a:r>
            <a:r>
              <a:rPr lang="pl-PL" sz="2400" b="1" dirty="0" err="1" smtClean="0">
                <a:latin typeface="Garamond" pitchFamily="18" charset="0"/>
                <a:ea typeface="Batang" pitchFamily="18" charset="-127"/>
              </a:rPr>
              <a:t>Fatal</a:t>
            </a:r>
            <a:r>
              <a:rPr lang="pl-PL" sz="2400" b="1" dirty="0" smtClean="0">
                <a:latin typeface="Garamond" pitchFamily="18" charset="0"/>
                <a:ea typeface="Batang" pitchFamily="18" charset="-127"/>
              </a:rPr>
              <a:t> </a:t>
            </a:r>
            <a:r>
              <a:rPr lang="pl-PL" sz="2400" b="1" dirty="0" err="1" smtClean="0">
                <a:latin typeface="Garamond" pitchFamily="18" charset="0"/>
                <a:ea typeface="Batang" pitchFamily="18" charset="-127"/>
              </a:rPr>
              <a:t>errors</a:t>
            </a:r>
            <a:r>
              <a:rPr lang="pl-PL" sz="2400" b="1" dirty="0" smtClean="0">
                <a:latin typeface="Garamond" pitchFamily="18" charset="0"/>
                <a:ea typeface="Batang" pitchFamily="18" charset="-127"/>
              </a:rPr>
              <a:t> w przekładzie</a:t>
            </a:r>
            <a:endParaRPr lang="pl-PL" sz="2400" b="1" dirty="0" smtClean="0">
              <a:latin typeface="Garamond" pitchFamily="18" charset="0"/>
              <a:ea typeface="Batang" pitchFamily="18" charset="-127"/>
            </a:endParaRPr>
          </a:p>
          <a:p>
            <a:pPr algn="ctr"/>
            <a:endParaRPr lang="pl-PL" sz="1400" dirty="0">
              <a:latin typeface="Calibri" pitchFamily="34" charset="0"/>
            </a:endParaRPr>
          </a:p>
        </p:txBody>
      </p:sp>
      <p:pic>
        <p:nvPicPr>
          <p:cNvPr id="2055" name="Obraz 1"/>
          <p:cNvPicPr>
            <a:picLocks noChangeAspect="1" noChangeArrowheads="1"/>
          </p:cNvPicPr>
          <p:nvPr/>
        </p:nvPicPr>
        <p:blipFill>
          <a:blip r:embed="rId2" cstate="print"/>
          <a:srcRect/>
          <a:stretch>
            <a:fillRect/>
          </a:stretch>
        </p:blipFill>
        <p:spPr bwMode="auto">
          <a:xfrm>
            <a:off x="3707904" y="404664"/>
            <a:ext cx="1581150" cy="650875"/>
          </a:xfrm>
          <a:prstGeom prst="rect">
            <a:avLst/>
          </a:prstGeom>
          <a:noFill/>
          <a:ln w="9525">
            <a:noFill/>
            <a:miter lim="800000"/>
            <a:headEnd/>
            <a:tailEnd/>
          </a:ln>
        </p:spPr>
      </p:pic>
      <p:sp>
        <p:nvSpPr>
          <p:cNvPr id="8" name="pole tekstowe 7"/>
          <p:cNvSpPr txBox="1"/>
          <p:nvPr/>
        </p:nvSpPr>
        <p:spPr>
          <a:xfrm>
            <a:off x="1043608" y="3645024"/>
            <a:ext cx="6768752" cy="2222147"/>
          </a:xfrm>
          <a:prstGeom prst="rect">
            <a:avLst/>
          </a:prstGeom>
          <a:noFill/>
        </p:spPr>
        <p:txBody>
          <a:bodyPr wrap="square" rtlCol="0">
            <a:spAutoFit/>
          </a:bodyPr>
          <a:lstStyle/>
          <a:p>
            <a:pPr lvl="0" algn="ctr">
              <a:spcBef>
                <a:spcPct val="20000"/>
              </a:spcBef>
            </a:pPr>
            <a:endParaRPr lang="pl-PL" sz="2200" dirty="0" smtClean="0">
              <a:solidFill>
                <a:prstClr val="black"/>
              </a:solidFill>
              <a:latin typeface="Garamond" pitchFamily="18" charset="0"/>
            </a:endParaRPr>
          </a:p>
          <a:p>
            <a:pPr lvl="0" algn="ctr">
              <a:spcBef>
                <a:spcPct val="20000"/>
              </a:spcBef>
            </a:pPr>
            <a:r>
              <a:rPr lang="pl-PL" sz="2200" dirty="0" err="1" smtClean="0">
                <a:solidFill>
                  <a:prstClr val="black"/>
                </a:solidFill>
                <a:latin typeface="Garamond" pitchFamily="18" charset="0"/>
              </a:rPr>
              <a:t>dr</a:t>
            </a:r>
            <a:r>
              <a:rPr lang="pl-PL" sz="2200" dirty="0" smtClean="0">
                <a:solidFill>
                  <a:prstClr val="black"/>
                </a:solidFill>
                <a:latin typeface="Garamond" pitchFamily="18" charset="0"/>
              </a:rPr>
              <a:t> </a:t>
            </a:r>
            <a:r>
              <a:rPr lang="pl-PL" sz="2200" dirty="0" smtClean="0">
                <a:solidFill>
                  <a:prstClr val="black"/>
                </a:solidFill>
                <a:latin typeface="Garamond" pitchFamily="18" charset="0"/>
              </a:rPr>
              <a:t>hab. Ewa </a:t>
            </a:r>
            <a:r>
              <a:rPr lang="pl-PL" sz="2200" dirty="0" smtClean="0">
                <a:solidFill>
                  <a:prstClr val="black"/>
                </a:solidFill>
                <a:latin typeface="Garamond" pitchFamily="18" charset="0"/>
              </a:rPr>
              <a:t>Rajewska, </a:t>
            </a:r>
            <a:r>
              <a:rPr lang="pl-PL" sz="2200" dirty="0" err="1" smtClean="0">
                <a:solidFill>
                  <a:prstClr val="black"/>
                </a:solidFill>
                <a:latin typeface="Garamond" pitchFamily="18" charset="0"/>
              </a:rPr>
              <a:t>prof</a:t>
            </a:r>
            <a:r>
              <a:rPr lang="pl-PL" sz="2200" dirty="0" smtClean="0">
                <a:solidFill>
                  <a:prstClr val="black"/>
                </a:solidFill>
                <a:latin typeface="Garamond" pitchFamily="18" charset="0"/>
              </a:rPr>
              <a:t>. UAM</a:t>
            </a:r>
            <a:endParaRPr lang="pl-PL" sz="2200" dirty="0" smtClean="0">
              <a:solidFill>
                <a:prstClr val="black"/>
              </a:solidFill>
              <a:latin typeface="Garamond" pitchFamily="18" charset="0"/>
            </a:endParaRPr>
          </a:p>
          <a:p>
            <a:pPr lvl="0" algn="ctr">
              <a:spcBef>
                <a:spcPct val="20000"/>
              </a:spcBef>
            </a:pPr>
            <a:r>
              <a:rPr lang="pl-PL" sz="1500" dirty="0" smtClean="0">
                <a:solidFill>
                  <a:prstClr val="black"/>
                </a:solidFill>
                <a:latin typeface="Garamond" pitchFamily="18" charset="0"/>
              </a:rPr>
              <a:t>Zakład Literatury XX w., Teorii Literatury i Sztuki Przekładu</a:t>
            </a:r>
          </a:p>
          <a:p>
            <a:pPr lvl="0" algn="ctr">
              <a:spcBef>
                <a:spcPct val="20000"/>
              </a:spcBef>
            </a:pPr>
            <a:r>
              <a:rPr lang="pl-PL" sz="1500" dirty="0" smtClean="0">
                <a:solidFill>
                  <a:prstClr val="black"/>
                </a:solidFill>
                <a:latin typeface="Garamond" pitchFamily="18" charset="0"/>
              </a:rPr>
              <a:t>Instytut Filologii Polskiej UAM w Poznaniu</a:t>
            </a:r>
          </a:p>
          <a:p>
            <a:pPr lvl="0" algn="ctr">
              <a:spcBef>
                <a:spcPct val="20000"/>
              </a:spcBef>
            </a:pPr>
            <a:endParaRPr lang="pl-PL" sz="1500" dirty="0" smtClean="0">
              <a:solidFill>
                <a:prstClr val="black"/>
              </a:solidFill>
              <a:latin typeface="Garamond" pitchFamily="18" charset="0"/>
            </a:endParaRPr>
          </a:p>
          <a:p>
            <a:pPr lvl="0" algn="ctr">
              <a:spcBef>
                <a:spcPct val="20000"/>
              </a:spcBef>
            </a:pPr>
            <a:r>
              <a:rPr lang="pl-PL" sz="1500" dirty="0" smtClean="0">
                <a:solidFill>
                  <a:prstClr val="black"/>
                </a:solidFill>
                <a:latin typeface="Garamond" pitchFamily="18" charset="0"/>
              </a:rPr>
              <a:t>E-mail: </a:t>
            </a:r>
            <a:r>
              <a:rPr lang="pl-PL" sz="1500" dirty="0" err="1" smtClean="0">
                <a:solidFill>
                  <a:prstClr val="black"/>
                </a:solidFill>
                <a:latin typeface="Garamond" pitchFamily="18" charset="0"/>
                <a:hlinkClick r:id="rId3"/>
              </a:rPr>
              <a:t>rajewska@amu.edu.pl</a:t>
            </a:r>
            <a:r>
              <a:rPr lang="pl-PL" sz="1500" dirty="0" smtClean="0">
                <a:solidFill>
                  <a:prstClr val="black"/>
                </a:solidFill>
                <a:latin typeface="Garamond" pitchFamily="18" charset="0"/>
              </a:rPr>
              <a:t>; tel. +48 601 69 55 22</a:t>
            </a:r>
          </a:p>
          <a:p>
            <a:endParaRPr lang="pl-PL" dirty="0"/>
          </a:p>
        </p:txBody>
      </p:sp>
      <p:pic>
        <p:nvPicPr>
          <p:cNvPr id="9" name="Obraz 8"/>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755576" y="404664"/>
            <a:ext cx="1506892" cy="612000"/>
          </a:xfrm>
          <a:prstGeom prst="rect">
            <a:avLst/>
          </a:prstGeom>
          <a:noFill/>
        </p:spPr>
      </p:pic>
      <p:pic>
        <p:nvPicPr>
          <p:cNvPr id="10" name="Obraz 9"/>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5940152" y="404664"/>
            <a:ext cx="2270760" cy="609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7931224"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Joanna </a:t>
            </a:r>
            <a:r>
              <a:rPr lang="pl-PL" sz="1900" b="1" cap="small" dirty="0" err="1" smtClean="0">
                <a:latin typeface="Garamond" pitchFamily="18" charset="0"/>
              </a:rPr>
              <a:t>Dybiec-Gajer</a:t>
            </a:r>
            <a:r>
              <a:rPr lang="pl-PL" sz="1900" b="1" cap="small" dirty="0" smtClean="0">
                <a:latin typeface="Garamond" pitchFamily="18" charset="0"/>
              </a:rPr>
              <a:t>, </a:t>
            </a:r>
            <a:r>
              <a:rPr lang="pl-PL" sz="1900" b="1" i="1" cap="small" dirty="0" smtClean="0">
                <a:latin typeface="Garamond" pitchFamily="18" charset="0"/>
              </a:rPr>
              <a:t>Analiza punktów krytycznych</a:t>
            </a:r>
          </a:p>
          <a:p>
            <a:pPr>
              <a:buNone/>
            </a:pPr>
            <a:r>
              <a:rPr lang="pl-PL" sz="1900" b="1" cap="small" dirty="0" smtClean="0">
                <a:latin typeface="Garamond" pitchFamily="18" charset="0"/>
              </a:rPr>
              <a:t>	</a:t>
            </a:r>
            <a:r>
              <a:rPr lang="pl-PL" sz="1800" dirty="0" smtClean="0">
                <a:latin typeface="Garamond" pitchFamily="18" charset="0"/>
              </a:rPr>
              <a:t>W: </a:t>
            </a:r>
            <a:r>
              <a:rPr lang="pl-PL" sz="1800" i="1" dirty="0" smtClean="0">
                <a:latin typeface="Garamond" pitchFamily="18" charset="0"/>
              </a:rPr>
              <a:t>Zmierzyć przekład? Z metodologii oceniania w dydaktyce przekładu pisemnego</a:t>
            </a:r>
            <a:r>
              <a:rPr lang="pl-PL" sz="1800" dirty="0" smtClean="0">
                <a:latin typeface="Garamond" pitchFamily="18" charset="0"/>
              </a:rPr>
              <a:t>, 2013</a:t>
            </a:r>
          </a:p>
          <a:p>
            <a:pPr algn="just">
              <a:lnSpc>
                <a:spcPts val="1800"/>
              </a:lnSpc>
              <a:spcAft>
                <a:spcPts val="0"/>
              </a:spcAft>
              <a:buNone/>
            </a:pPr>
            <a:endParaRPr lang="pl-PL" sz="1900" dirty="0" smtClean="0">
              <a:latin typeface="Garamond" pitchFamily="18" charset="0"/>
            </a:endParaRPr>
          </a:p>
          <a:p>
            <a:pPr algn="just">
              <a:lnSpc>
                <a:spcPts val="1800"/>
              </a:lnSpc>
              <a:spcAft>
                <a:spcPts val="0"/>
              </a:spcAft>
              <a:buNone/>
            </a:pPr>
            <a:r>
              <a:rPr lang="pl-PL" sz="1900" cap="small" dirty="0" smtClean="0">
                <a:latin typeface="Garamond" pitchFamily="18" charset="0"/>
                <a:ea typeface="Calibri"/>
                <a:cs typeface="Times New Roman"/>
              </a:rPr>
              <a:t>	</a:t>
            </a:r>
            <a:r>
              <a:rPr lang="pl-PL" sz="1900" cap="small" dirty="0" smtClean="0">
                <a:latin typeface="Garamond"/>
                <a:ea typeface="Calibri"/>
                <a:cs typeface="Times New Roman"/>
              </a:rPr>
              <a:t>Punkty krytyczne</a:t>
            </a:r>
          </a:p>
          <a:p>
            <a:pPr algn="just">
              <a:lnSpc>
                <a:spcPts val="1800"/>
              </a:lnSpc>
              <a:spcAft>
                <a:spcPts val="0"/>
              </a:spcAft>
              <a:buNone/>
            </a:pPr>
            <a:endParaRPr lang="pl-PL" sz="1800" cap="small" dirty="0" smtClean="0">
              <a:latin typeface="Garamond"/>
              <a:ea typeface="Calibri"/>
              <a:cs typeface="Times New Roman"/>
            </a:endParaRPr>
          </a:p>
          <a:p>
            <a:pPr algn="just">
              <a:spcAft>
                <a:spcPts val="0"/>
              </a:spcAft>
              <a:buNone/>
            </a:pPr>
            <a:r>
              <a:rPr lang="pl-PL" sz="1900" dirty="0" smtClean="0">
                <a:ea typeface="Calibri"/>
                <a:cs typeface="Times New Roman"/>
              </a:rPr>
              <a:t>	</a:t>
            </a:r>
            <a:r>
              <a:rPr lang="pl-PL" sz="1800" dirty="0" smtClean="0">
                <a:latin typeface="Garamond" pitchFamily="18" charset="0"/>
                <a:ea typeface="Calibri"/>
                <a:cs typeface="Times New Roman"/>
              </a:rPr>
              <a:t>„Zacznijmy </a:t>
            </a:r>
            <a:r>
              <a:rPr lang="pl-PL" sz="1800" dirty="0" smtClean="0">
                <a:latin typeface="Garamond" pitchFamily="18" charset="0"/>
                <a:ea typeface="Calibri"/>
                <a:cs typeface="Times New Roman"/>
              </a:rPr>
              <a:t>od doprecyzowania, co rozumiemy przez </a:t>
            </a:r>
            <a:r>
              <a:rPr lang="pl-PL" sz="1800" b="1" dirty="0" smtClean="0">
                <a:latin typeface="Garamond" pitchFamily="18" charset="0"/>
                <a:ea typeface="Calibri"/>
                <a:cs typeface="Times New Roman"/>
              </a:rPr>
              <a:t>punkt krytyczny</a:t>
            </a:r>
            <a:r>
              <a:rPr lang="pl-PL" sz="1800" dirty="0" smtClean="0">
                <a:latin typeface="Garamond" pitchFamily="18" charset="0"/>
                <a:ea typeface="Calibri"/>
                <a:cs typeface="Times New Roman"/>
              </a:rPr>
              <a:t>.</a:t>
            </a:r>
            <a:br>
              <a:rPr lang="pl-PL" sz="1800" dirty="0" smtClean="0">
                <a:latin typeface="Garamond" pitchFamily="18" charset="0"/>
                <a:ea typeface="Calibri"/>
                <a:cs typeface="Times New Roman"/>
              </a:rPr>
            </a:br>
            <a:r>
              <a:rPr lang="pl-PL" sz="1800" dirty="0" smtClean="0">
                <a:latin typeface="Garamond" pitchFamily="18" charset="0"/>
                <a:ea typeface="Calibri"/>
                <a:cs typeface="Times New Roman"/>
              </a:rPr>
              <a:t>Z perspektywy </a:t>
            </a:r>
            <a:r>
              <a:rPr lang="pl-PL" sz="1800" dirty="0" err="1" smtClean="0">
                <a:latin typeface="Garamond" pitchFamily="18" charset="0"/>
                <a:ea typeface="Calibri"/>
                <a:cs typeface="Times New Roman"/>
              </a:rPr>
              <a:t>tekstocentrycznej</a:t>
            </a:r>
            <a:r>
              <a:rPr lang="pl-PL" sz="1800" dirty="0" smtClean="0">
                <a:latin typeface="Garamond" pitchFamily="18" charset="0"/>
                <a:ea typeface="Calibri"/>
                <a:cs typeface="Times New Roman"/>
              </a:rPr>
              <a:t> i funkcjonalistycznej to istotny segment tekstu, którego właściwe odtworzenie w tłumaczeniu jest niezbędne, aby tłumaczenie spełniało cel, w jakim ma być użyte. Innymi słowy, odpowiednie tłumaczenie punktów krytycznych decyduje w istotny sposób o spełnieniu warunków zlecenia.</a:t>
            </a:r>
            <a:br>
              <a:rPr lang="pl-PL" sz="1800" dirty="0" smtClean="0">
                <a:latin typeface="Garamond" pitchFamily="18" charset="0"/>
                <a:ea typeface="Calibri"/>
                <a:cs typeface="Times New Roman"/>
              </a:rPr>
            </a:br>
            <a:r>
              <a:rPr lang="pl-PL" sz="1800" dirty="0" smtClean="0">
                <a:latin typeface="Garamond" pitchFamily="18" charset="0"/>
                <a:ea typeface="Calibri"/>
                <a:cs typeface="Times New Roman"/>
              </a:rPr>
              <a:t>W tekście może być więcej punktów krytycznych. Istotności nie </a:t>
            </a:r>
            <a:r>
              <a:rPr lang="pl-PL" sz="1800" dirty="0" smtClean="0">
                <a:latin typeface="Garamond" pitchFamily="18" charset="0"/>
                <a:ea typeface="Calibri"/>
                <a:cs typeface="Times New Roman"/>
              </a:rPr>
              <a:t>ograniczamy</a:t>
            </a:r>
            <a:br>
              <a:rPr lang="pl-PL" sz="1800" dirty="0" smtClean="0">
                <a:latin typeface="Garamond" pitchFamily="18" charset="0"/>
                <a:ea typeface="Calibri"/>
                <a:cs typeface="Times New Roman"/>
              </a:rPr>
            </a:br>
            <a:r>
              <a:rPr lang="pl-PL" sz="1800" dirty="0" smtClean="0">
                <a:latin typeface="Garamond" pitchFamily="18" charset="0"/>
                <a:ea typeface="Calibri"/>
                <a:cs typeface="Times New Roman"/>
              </a:rPr>
              <a:t>do </a:t>
            </a:r>
            <a:r>
              <a:rPr lang="pl-PL" sz="1800" dirty="0" smtClean="0">
                <a:latin typeface="Garamond" pitchFamily="18" charset="0"/>
                <a:ea typeface="Calibri"/>
                <a:cs typeface="Times New Roman"/>
              </a:rPr>
              <a:t>konkretnego poziomu językowego, jednostką tłumaczeniową może być i słowo,</a:t>
            </a:r>
            <a:br>
              <a:rPr lang="pl-PL" sz="1800" dirty="0" smtClean="0">
                <a:latin typeface="Garamond" pitchFamily="18" charset="0"/>
                <a:ea typeface="Calibri"/>
                <a:cs typeface="Times New Roman"/>
              </a:rPr>
            </a:br>
            <a:r>
              <a:rPr lang="pl-PL" sz="1800" dirty="0" smtClean="0">
                <a:latin typeface="Garamond" pitchFamily="18" charset="0"/>
                <a:ea typeface="Calibri"/>
                <a:cs typeface="Times New Roman"/>
              </a:rPr>
              <a:t>i zdanie lub akapit</a:t>
            </a:r>
            <a:r>
              <a:rPr lang="pl-PL" sz="1800" dirty="0" smtClean="0">
                <a:latin typeface="Garamond" pitchFamily="18" charset="0"/>
                <a:ea typeface="Calibri"/>
                <a:cs typeface="Times New Roman"/>
              </a:rPr>
              <a:t>.”</a:t>
            </a:r>
            <a:endParaRPr lang="pl-PL" sz="1800" dirty="0" smtClean="0">
              <a:latin typeface="Garamond" pitchFamily="18" charset="0"/>
              <a:ea typeface="Calibri"/>
              <a:cs typeface="Times New Roman"/>
            </a:endParaRPr>
          </a:p>
          <a:p>
            <a:pPr algn="just">
              <a:lnSpc>
                <a:spcPts val="2000"/>
              </a:lnSpc>
              <a:spcAft>
                <a:spcPts val="0"/>
              </a:spcAft>
              <a:buNone/>
            </a:pPr>
            <a:endParaRPr lang="pl-PL" sz="1900" dirty="0" smtClean="0">
              <a:latin typeface="Garamond" pitchFamily="18" charset="0"/>
              <a:ea typeface="Calibri"/>
              <a:cs typeface="Times New Roman"/>
            </a:endParaRPr>
          </a:p>
          <a:p>
            <a:pPr algn="just">
              <a:lnSpc>
                <a:spcPts val="2000"/>
              </a:lnSpc>
              <a:spcAft>
                <a:spcPts val="0"/>
              </a:spcAft>
              <a:buNone/>
            </a:pPr>
            <a:r>
              <a:rPr lang="pl-PL" sz="1900" dirty="0" smtClean="0">
                <a:latin typeface="Garamond" pitchFamily="18" charset="0"/>
                <a:ea typeface="Calibri"/>
                <a:cs typeface="Times New Roman"/>
              </a:rPr>
              <a:t>	</a:t>
            </a:r>
            <a:endParaRPr lang="pl-PL" sz="1800" dirty="0" smtClean="0">
              <a:latin typeface="Garamond" pitchFamily="18" charset="0"/>
            </a:endParaRPr>
          </a:p>
          <a:p>
            <a:pPr algn="just">
              <a:buNone/>
            </a:pPr>
            <a:r>
              <a:rPr lang="pl-PL" sz="1800" dirty="0" smtClean="0">
                <a:latin typeface="Garamond"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a:t>
            </a:r>
            <a:r>
              <a:rPr lang="pl-PL" sz="1400" i="1" cap="all" dirty="0" smtClean="0">
                <a:solidFill>
                  <a:prstClr val="black"/>
                </a:solidFill>
                <a:latin typeface="Garamond" pitchFamily="18" charset="0"/>
              </a:rPr>
              <a:t>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 </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807524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Joanna </a:t>
            </a:r>
            <a:r>
              <a:rPr lang="pl-PL" sz="1900" b="1" cap="small" dirty="0" err="1" smtClean="0">
                <a:latin typeface="Garamond" pitchFamily="18" charset="0"/>
              </a:rPr>
              <a:t>Dybiec-Gajer</a:t>
            </a:r>
            <a:r>
              <a:rPr lang="pl-PL" sz="1900" b="1" cap="small" dirty="0" smtClean="0">
                <a:latin typeface="Garamond" pitchFamily="18" charset="0"/>
              </a:rPr>
              <a:t>, </a:t>
            </a:r>
            <a:r>
              <a:rPr lang="pl-PL" sz="1900" b="1" i="1" cap="small" dirty="0" smtClean="0">
                <a:latin typeface="Garamond" pitchFamily="18" charset="0"/>
              </a:rPr>
              <a:t>Analiza punktów krytycznych</a:t>
            </a:r>
            <a:r>
              <a:rPr lang="pl-PL" sz="1900" dirty="0" smtClean="0">
                <a:latin typeface="Garamond" pitchFamily="18" charset="0"/>
              </a:rPr>
              <a:t>, c.d.</a:t>
            </a:r>
          </a:p>
          <a:p>
            <a:pPr>
              <a:buNone/>
            </a:pPr>
            <a:r>
              <a:rPr lang="pl-PL" sz="1900" b="1" cap="small" dirty="0" smtClean="0">
                <a:latin typeface="Garamond" pitchFamily="18" charset="0"/>
              </a:rPr>
              <a:t>	</a:t>
            </a:r>
            <a:endParaRPr lang="pl-PL" sz="1900" dirty="0" smtClean="0">
              <a:latin typeface="Garamond" pitchFamily="18" charset="0"/>
            </a:endParaRPr>
          </a:p>
          <a:p>
            <a:pPr algn="just">
              <a:lnSpc>
                <a:spcPts val="1800"/>
              </a:lnSpc>
              <a:spcAft>
                <a:spcPts val="0"/>
              </a:spcAft>
              <a:buNone/>
            </a:pPr>
            <a:r>
              <a:rPr lang="pl-PL" sz="1900" cap="small" dirty="0" smtClean="0">
                <a:latin typeface="Garamond" pitchFamily="18" charset="0"/>
                <a:ea typeface="Calibri"/>
                <a:cs typeface="Times New Roman"/>
              </a:rPr>
              <a:t>	punkt krytyczny ║ dominanta translatorska</a:t>
            </a:r>
            <a:endParaRPr lang="pl-PL" sz="1800" cap="small" dirty="0" smtClean="0">
              <a:latin typeface="Garamond"/>
              <a:ea typeface="Calibri"/>
              <a:cs typeface="Times New Roman"/>
            </a:endParaRPr>
          </a:p>
          <a:p>
            <a:pPr algn="just">
              <a:lnSpc>
                <a:spcPts val="1800"/>
              </a:lnSpc>
              <a:spcAft>
                <a:spcPts val="0"/>
              </a:spcAft>
              <a:buNone/>
            </a:pPr>
            <a:endParaRPr lang="pl-PL" sz="1800" cap="small" dirty="0" smtClean="0">
              <a:latin typeface="Garamond"/>
              <a:ea typeface="Calibri"/>
              <a:cs typeface="Times New Roman"/>
            </a:endParaRPr>
          </a:p>
          <a:p>
            <a:pPr algn="just">
              <a:spcAft>
                <a:spcPts val="0"/>
              </a:spcAft>
              <a:buNone/>
            </a:pPr>
            <a:r>
              <a:rPr lang="pl-PL" sz="1900" dirty="0" smtClean="0">
                <a:ea typeface="Calibri"/>
                <a:cs typeface="Times New Roman"/>
              </a:rPr>
              <a:t>	</a:t>
            </a:r>
            <a:r>
              <a:rPr lang="pl-PL" sz="1800" dirty="0" smtClean="0">
                <a:latin typeface="Garamond" pitchFamily="18" charset="0"/>
                <a:ea typeface="Calibri"/>
                <a:cs typeface="Times New Roman"/>
              </a:rPr>
              <a:t>„Posługując się pojęciem </a:t>
            </a:r>
            <a:r>
              <a:rPr lang="pl-PL" sz="1800" b="1" dirty="0" smtClean="0">
                <a:latin typeface="Garamond" pitchFamily="18" charset="0"/>
                <a:ea typeface="Calibri"/>
                <a:cs typeface="Times New Roman"/>
              </a:rPr>
              <a:t>punktu krytycznego </a:t>
            </a:r>
            <a:r>
              <a:rPr lang="pl-PL" sz="1800" dirty="0" smtClean="0">
                <a:latin typeface="Garamond" pitchFamily="18" charset="0"/>
                <a:ea typeface="Calibri"/>
                <a:cs typeface="Times New Roman"/>
              </a:rPr>
              <a:t>nawiązuję do popularnej w polskim przekładoznawstwie koncepcji </a:t>
            </a:r>
            <a:r>
              <a:rPr lang="pl-PL" sz="1800" b="1" dirty="0" smtClean="0">
                <a:latin typeface="Garamond" pitchFamily="18" charset="0"/>
                <a:ea typeface="Calibri"/>
                <a:cs typeface="Times New Roman"/>
              </a:rPr>
              <a:t>dominanty</a:t>
            </a:r>
            <a:r>
              <a:rPr lang="pl-PL" sz="1800" dirty="0" smtClean="0">
                <a:latin typeface="Garamond" pitchFamily="18" charset="0"/>
                <a:ea typeface="Calibri"/>
                <a:cs typeface="Times New Roman"/>
              </a:rPr>
              <a:t>, która stosowana jest przede wszystkim do analizy tekstów literackich […], ale może służyć również jako element analizy tekstów użytkowych. Wartość dydaktyczna i praktyczna dominanty polega moim zdaniem na tym, że zwraca uwagę na szeregowanie według ważności występujących w tekście wyjściowym zjawisk. Stanowi zatem wyraz pragmatycznego i realistycznego podejścia do przekładu, zakładającego niemożność całkowitego i na wszystkich poziomach ekwiwalentnego odtworzenia całokształtu występujących w tekście wyjściowym znaczeń i zjawisk</a:t>
            </a:r>
            <a:r>
              <a:rPr lang="pl-PL" sz="1800" dirty="0" smtClean="0">
                <a:latin typeface="Garamond" pitchFamily="18" charset="0"/>
                <a:ea typeface="Calibri"/>
                <a:cs typeface="Times New Roman"/>
              </a:rPr>
              <a:t>.” </a:t>
            </a:r>
            <a:endParaRPr lang="pl-PL" sz="1800" dirty="0" smtClean="0">
              <a:latin typeface="Garamond" pitchFamily="18" charset="0"/>
              <a:ea typeface="Calibri"/>
              <a:cs typeface="Times New Roman"/>
            </a:endParaRPr>
          </a:p>
          <a:p>
            <a:pPr algn="just">
              <a:buNone/>
            </a:pPr>
            <a:endParaRPr lang="pl-PL" sz="1800" dirty="0" smtClean="0">
              <a:latin typeface="Garamond"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a:t>
            </a:r>
            <a:r>
              <a:rPr lang="pl-PL" sz="1400" i="1" cap="all" dirty="0" smtClean="0">
                <a:solidFill>
                  <a:prstClr val="black"/>
                </a:solidFill>
                <a:latin typeface="Garamond" pitchFamily="18" charset="0"/>
              </a:rPr>
              <a:t>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 </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7931224"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Joanna </a:t>
            </a:r>
            <a:r>
              <a:rPr lang="pl-PL" sz="1900" b="1" cap="small" dirty="0" err="1" smtClean="0">
                <a:latin typeface="Garamond" pitchFamily="18" charset="0"/>
              </a:rPr>
              <a:t>Dybiec-Gajer</a:t>
            </a:r>
            <a:r>
              <a:rPr lang="pl-PL" sz="1900" b="1" cap="small" dirty="0" smtClean="0">
                <a:latin typeface="Garamond" pitchFamily="18" charset="0"/>
              </a:rPr>
              <a:t>, </a:t>
            </a:r>
            <a:r>
              <a:rPr lang="pl-PL" sz="1900" b="1" i="1" cap="small" dirty="0" smtClean="0">
                <a:latin typeface="Garamond" pitchFamily="18" charset="0"/>
              </a:rPr>
              <a:t>Analiza punktów krytycznych</a:t>
            </a:r>
            <a:r>
              <a:rPr lang="pl-PL" sz="1900" dirty="0" smtClean="0">
                <a:latin typeface="Garamond" pitchFamily="18" charset="0"/>
              </a:rPr>
              <a:t>, c.d.</a:t>
            </a:r>
          </a:p>
          <a:p>
            <a:pPr>
              <a:buNone/>
            </a:pPr>
            <a:r>
              <a:rPr lang="pl-PL" sz="1900" b="1" cap="small" dirty="0" smtClean="0">
                <a:latin typeface="Garamond" pitchFamily="18" charset="0"/>
              </a:rPr>
              <a:t>	</a:t>
            </a:r>
            <a:endParaRPr lang="pl-PL" sz="1900" dirty="0" smtClean="0">
              <a:latin typeface="Garamond" pitchFamily="18" charset="0"/>
            </a:endParaRPr>
          </a:p>
          <a:p>
            <a:pPr algn="just">
              <a:lnSpc>
                <a:spcPts val="1800"/>
              </a:lnSpc>
              <a:spcAft>
                <a:spcPts val="0"/>
              </a:spcAft>
              <a:buNone/>
            </a:pPr>
            <a:r>
              <a:rPr lang="pl-PL" sz="1900" cap="small" dirty="0" smtClean="0">
                <a:latin typeface="Garamond" pitchFamily="18" charset="0"/>
                <a:ea typeface="Calibri"/>
                <a:cs typeface="Times New Roman"/>
              </a:rPr>
              <a:t>	punkt krytyczny ║ dominanta </a:t>
            </a:r>
            <a:r>
              <a:rPr lang="pl-PL" sz="1900" cap="small" dirty="0" smtClean="0">
                <a:latin typeface="Garamond" pitchFamily="18" charset="0"/>
                <a:ea typeface="Calibri"/>
                <a:cs typeface="Times New Roman"/>
              </a:rPr>
              <a:t>translatorska </a:t>
            </a:r>
            <a:r>
              <a:rPr lang="pl-PL" sz="1900" dirty="0" smtClean="0">
                <a:latin typeface="Garamond" pitchFamily="18" charset="0"/>
                <a:ea typeface="Calibri"/>
                <a:cs typeface="Times New Roman"/>
              </a:rPr>
              <a:t>c.d.</a:t>
            </a:r>
            <a:endParaRPr lang="pl-PL" sz="1800" cap="small" dirty="0" smtClean="0">
              <a:latin typeface="Garamond"/>
              <a:ea typeface="Calibri"/>
              <a:cs typeface="Times New Roman"/>
            </a:endParaRPr>
          </a:p>
          <a:p>
            <a:pPr algn="just">
              <a:lnSpc>
                <a:spcPts val="1800"/>
              </a:lnSpc>
              <a:spcAft>
                <a:spcPts val="0"/>
              </a:spcAft>
              <a:buNone/>
            </a:pPr>
            <a:endParaRPr lang="pl-PL" sz="1800" cap="small" dirty="0" smtClean="0">
              <a:latin typeface="Garamond"/>
              <a:ea typeface="Calibri"/>
              <a:cs typeface="Times New Roman"/>
            </a:endParaRPr>
          </a:p>
          <a:p>
            <a:pPr algn="just">
              <a:spcAft>
                <a:spcPts val="0"/>
              </a:spcAft>
              <a:buNone/>
            </a:pPr>
            <a:r>
              <a:rPr lang="pl-PL" sz="1900" dirty="0" smtClean="0">
                <a:ea typeface="Calibri"/>
                <a:cs typeface="Times New Roman"/>
              </a:rPr>
              <a:t>	</a:t>
            </a:r>
            <a:r>
              <a:rPr lang="pl-PL" sz="1800" dirty="0" smtClean="0">
                <a:latin typeface="Garamond" pitchFamily="18" charset="0"/>
                <a:ea typeface="Calibri"/>
                <a:cs typeface="Times New Roman"/>
              </a:rPr>
              <a:t>„Dominanta </a:t>
            </a:r>
            <a:r>
              <a:rPr lang="pl-PL" sz="1800" dirty="0" smtClean="0">
                <a:latin typeface="Garamond" pitchFamily="18" charset="0"/>
                <a:ea typeface="Calibri"/>
                <a:cs typeface="Times New Roman"/>
              </a:rPr>
              <a:t>w ujęciu głównego popularyzatora tego pojęcia, </a:t>
            </a:r>
            <a:r>
              <a:rPr lang="pl-PL" sz="1800" b="1" dirty="0" smtClean="0">
                <a:latin typeface="Garamond" pitchFamily="18" charset="0"/>
                <a:ea typeface="Calibri"/>
                <a:cs typeface="Times New Roman"/>
              </a:rPr>
              <a:t>Stanisława Barańczaka</a:t>
            </a:r>
            <a:r>
              <a:rPr lang="pl-PL" sz="1800" dirty="0" smtClean="0">
                <a:latin typeface="Garamond" pitchFamily="18" charset="0"/>
                <a:ea typeface="Calibri"/>
                <a:cs typeface="Times New Roman"/>
              </a:rPr>
              <a:t>, to </a:t>
            </a:r>
            <a:r>
              <a:rPr lang="pl-PL" sz="1800" dirty="0" smtClean="0">
                <a:latin typeface="Garamond"/>
                <a:ea typeface="Calibri"/>
                <a:cs typeface="Times New Roman"/>
              </a:rPr>
              <a:t>«</a:t>
            </a:r>
            <a:r>
              <a:rPr lang="pl-PL" sz="1800" dirty="0" smtClean="0">
                <a:latin typeface="Garamond" pitchFamily="18" charset="0"/>
                <a:ea typeface="Calibri"/>
                <a:cs typeface="Times New Roman"/>
              </a:rPr>
              <a:t>ten </a:t>
            </a:r>
            <a:r>
              <a:rPr lang="pl-PL" sz="1800" dirty="0" smtClean="0">
                <a:latin typeface="Garamond" pitchFamily="18" charset="0"/>
                <a:ea typeface="Calibri"/>
                <a:cs typeface="Times New Roman"/>
              </a:rPr>
              <a:t>element struktury tekstu poetyckiego, który stanowi klucz do całokształtu jego </a:t>
            </a:r>
            <a:r>
              <a:rPr lang="pl-PL" sz="1800" dirty="0" smtClean="0">
                <a:latin typeface="Garamond" pitchFamily="18" charset="0"/>
                <a:ea typeface="Calibri"/>
                <a:cs typeface="Times New Roman"/>
              </a:rPr>
              <a:t>sensów</a:t>
            </a:r>
            <a:r>
              <a:rPr lang="pl-PL" sz="1800" dirty="0" smtClean="0">
                <a:latin typeface="Garamond"/>
                <a:ea typeface="Calibri"/>
                <a:cs typeface="Times New Roman"/>
              </a:rPr>
              <a:t>»</a:t>
            </a:r>
            <a:r>
              <a:rPr lang="pl-PL" sz="1800" dirty="0" smtClean="0">
                <a:latin typeface="Garamond" pitchFamily="18" charset="0"/>
                <a:ea typeface="Calibri"/>
                <a:cs typeface="Times New Roman"/>
              </a:rPr>
              <a:t>. </a:t>
            </a:r>
            <a:r>
              <a:rPr lang="pl-PL" sz="1800" dirty="0" smtClean="0">
                <a:latin typeface="Garamond" pitchFamily="18" charset="0"/>
                <a:ea typeface="Calibri"/>
                <a:cs typeface="Times New Roman"/>
              </a:rPr>
              <a:t>Dominanta odnosi nas globalnie do całej struktury tekstu, do tekstu jako kompozycji, natomiast analiza punktów krytycznych ukierunkowana jest na lokalne wychwycenie istotnych segmentów, których suma nie musi tworzyć wartości kompozycyjnej tekstu</a:t>
            </a:r>
            <a:r>
              <a:rPr lang="pl-PL" sz="1800" dirty="0" smtClean="0">
                <a:latin typeface="Garamond" pitchFamily="18" charset="0"/>
                <a:ea typeface="Calibri"/>
                <a:cs typeface="Times New Roman"/>
              </a:rPr>
              <a:t>.” </a:t>
            </a:r>
            <a:endParaRPr lang="pl-PL" sz="1800" dirty="0" smtClean="0">
              <a:latin typeface="Garamond" pitchFamily="18" charset="0"/>
              <a:ea typeface="Calibri"/>
              <a:cs typeface="Times New Roman"/>
            </a:endParaRPr>
          </a:p>
          <a:p>
            <a:pPr algn="just">
              <a:buNone/>
            </a:pPr>
            <a:endParaRPr lang="pl-PL" sz="1800" dirty="0" smtClean="0">
              <a:latin typeface="Garamond"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a:t>
            </a:r>
            <a:r>
              <a:rPr lang="pl-PL" sz="1400" i="1" cap="all" dirty="0" smtClean="0">
                <a:solidFill>
                  <a:prstClr val="black"/>
                </a:solidFill>
                <a:latin typeface="Garamond" pitchFamily="18" charset="0"/>
              </a:rPr>
              <a:t>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 </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7931224"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Joanna </a:t>
            </a:r>
            <a:r>
              <a:rPr lang="pl-PL" sz="1900" b="1" cap="small" dirty="0" err="1" smtClean="0">
                <a:latin typeface="Garamond" pitchFamily="18" charset="0"/>
              </a:rPr>
              <a:t>Dybiec-Gajer</a:t>
            </a:r>
            <a:r>
              <a:rPr lang="pl-PL" sz="1900" b="1" cap="small" dirty="0" smtClean="0">
                <a:latin typeface="Garamond" pitchFamily="18" charset="0"/>
              </a:rPr>
              <a:t>, </a:t>
            </a:r>
            <a:r>
              <a:rPr lang="pl-PL" sz="1900" b="1" i="1" cap="small" dirty="0" smtClean="0">
                <a:latin typeface="Garamond" pitchFamily="18" charset="0"/>
              </a:rPr>
              <a:t>Analiza punktów krytycznych</a:t>
            </a:r>
            <a:r>
              <a:rPr lang="pl-PL" sz="1900" dirty="0" smtClean="0">
                <a:latin typeface="Garamond" pitchFamily="18" charset="0"/>
              </a:rPr>
              <a:t>, c.d.</a:t>
            </a:r>
          </a:p>
          <a:p>
            <a:pPr>
              <a:buNone/>
            </a:pPr>
            <a:r>
              <a:rPr lang="pl-PL" sz="1900" b="1" cap="small" dirty="0" smtClean="0">
                <a:latin typeface="Garamond" pitchFamily="18" charset="0"/>
              </a:rPr>
              <a:t>	</a:t>
            </a:r>
            <a:endParaRPr lang="pl-PL" sz="1900" dirty="0" smtClean="0">
              <a:latin typeface="Garamond" pitchFamily="18" charset="0"/>
            </a:endParaRPr>
          </a:p>
          <a:p>
            <a:pPr algn="just">
              <a:lnSpc>
                <a:spcPts val="1800"/>
              </a:lnSpc>
              <a:spcAft>
                <a:spcPts val="0"/>
              </a:spcAft>
              <a:buNone/>
            </a:pPr>
            <a:endParaRPr lang="pl-PL" sz="1900" dirty="0" smtClean="0">
              <a:latin typeface="Garamond" pitchFamily="18" charset="0"/>
            </a:endParaRPr>
          </a:p>
          <a:p>
            <a:pPr algn="just">
              <a:lnSpc>
                <a:spcPts val="1800"/>
              </a:lnSpc>
              <a:spcAft>
                <a:spcPts val="0"/>
              </a:spcAft>
              <a:buNone/>
            </a:pPr>
            <a:r>
              <a:rPr lang="pl-PL" sz="1900" cap="small" dirty="0" smtClean="0">
                <a:latin typeface="Garamond" pitchFamily="18" charset="0"/>
                <a:ea typeface="Calibri"/>
                <a:cs typeface="Times New Roman"/>
              </a:rPr>
              <a:t>	punkt krytyczny</a:t>
            </a:r>
            <a:endParaRPr lang="pl-PL" sz="1900" cap="small" dirty="0" smtClean="0">
              <a:latin typeface="Garamond"/>
              <a:ea typeface="Calibri"/>
              <a:cs typeface="Times New Roman"/>
            </a:endParaRPr>
          </a:p>
          <a:p>
            <a:pPr algn="just">
              <a:lnSpc>
                <a:spcPts val="1800"/>
              </a:lnSpc>
              <a:spcAft>
                <a:spcPts val="0"/>
              </a:spcAft>
              <a:buNone/>
            </a:pPr>
            <a:endParaRPr lang="pl-PL" sz="1800" cap="small" dirty="0" smtClean="0">
              <a:latin typeface="Garamond"/>
              <a:ea typeface="Calibri"/>
              <a:cs typeface="Times New Roman"/>
            </a:endParaRPr>
          </a:p>
          <a:p>
            <a:pPr algn="just">
              <a:buNone/>
            </a:pPr>
            <a:r>
              <a:rPr lang="pl-PL" sz="1900" dirty="0" smtClean="0">
                <a:ea typeface="Calibri"/>
                <a:cs typeface="Times New Roman"/>
              </a:rPr>
              <a:t>	</a:t>
            </a:r>
            <a:r>
              <a:rPr lang="pl-PL" sz="1800" dirty="0" smtClean="0">
                <a:latin typeface="Garamond" pitchFamily="18" charset="0"/>
                <a:ea typeface="Calibri"/>
                <a:cs typeface="Times New Roman"/>
              </a:rPr>
              <a:t>„</a:t>
            </a:r>
            <a:r>
              <a:rPr lang="pl-PL" sz="1800" b="1" dirty="0" smtClean="0">
                <a:latin typeface="Garamond" pitchFamily="18" charset="0"/>
                <a:ea typeface="Calibri"/>
                <a:cs typeface="Times New Roman"/>
              </a:rPr>
              <a:t>Punktem krytycznym </a:t>
            </a:r>
            <a:r>
              <a:rPr lang="pl-PL" sz="1800" dirty="0" smtClean="0">
                <a:latin typeface="Garamond" pitchFamily="18" charset="0"/>
                <a:ea typeface="Calibri"/>
                <a:cs typeface="Times New Roman"/>
              </a:rPr>
              <a:t>może być np. element leksykalny, słowo, którego tłumaczenie nie stanowi ani problemu tłumaczeniowego, ani obiektywnej trudności dla tłumacza, jednakże rozpoznanie jego wagi i odpowiednie przełożenie jest niezbędne do spełnienia warunków akceptowalności zlecenia tłumaczeniowego”.</a:t>
            </a:r>
          </a:p>
          <a:p>
            <a:pPr algn="just">
              <a:lnSpc>
                <a:spcPts val="2000"/>
              </a:lnSpc>
              <a:buNone/>
            </a:pPr>
            <a:endParaRPr lang="pl-PL" sz="1900" dirty="0" smtClean="0">
              <a:latin typeface="Garamond" pitchFamily="18" charset="0"/>
              <a:ea typeface="Calibri"/>
              <a:cs typeface="Times New Roman"/>
            </a:endParaRPr>
          </a:p>
          <a:p>
            <a:pPr algn="just">
              <a:buNone/>
            </a:pPr>
            <a:endParaRPr lang="pl-PL" sz="1800" dirty="0" smtClean="0">
              <a:latin typeface="Garamon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a:t>
            </a:r>
            <a:r>
              <a:rPr lang="pl-PL" sz="1400" i="1" cap="all" dirty="0" smtClean="0">
                <a:solidFill>
                  <a:prstClr val="black"/>
                </a:solidFill>
                <a:latin typeface="Garamond" pitchFamily="18" charset="0"/>
              </a:rPr>
              <a:t>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 </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807524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Joanna </a:t>
            </a:r>
            <a:r>
              <a:rPr lang="pl-PL" sz="1900" b="1" cap="small" dirty="0" err="1" smtClean="0">
                <a:latin typeface="Garamond" pitchFamily="18" charset="0"/>
              </a:rPr>
              <a:t>Dybiec-Gajer</a:t>
            </a:r>
            <a:r>
              <a:rPr lang="pl-PL" sz="1900" b="1" cap="small" dirty="0" smtClean="0">
                <a:latin typeface="Garamond" pitchFamily="18" charset="0"/>
              </a:rPr>
              <a:t>, </a:t>
            </a:r>
            <a:r>
              <a:rPr lang="pl-PL" sz="1900" b="1" i="1" cap="small" dirty="0" smtClean="0">
                <a:latin typeface="Garamond" pitchFamily="18" charset="0"/>
              </a:rPr>
              <a:t>Analiza punktów krytycznych</a:t>
            </a:r>
            <a:r>
              <a:rPr lang="pl-PL" sz="1900" dirty="0" smtClean="0">
                <a:latin typeface="Garamond" pitchFamily="18" charset="0"/>
              </a:rPr>
              <a:t>, c.d.</a:t>
            </a:r>
          </a:p>
          <a:p>
            <a:pPr>
              <a:buNone/>
            </a:pPr>
            <a:r>
              <a:rPr lang="pl-PL" sz="1900" b="1" cap="small" dirty="0" smtClean="0">
                <a:latin typeface="Garamond" pitchFamily="18" charset="0"/>
              </a:rPr>
              <a:t>	</a:t>
            </a:r>
            <a:endParaRPr lang="pl-PL" sz="1900" dirty="0" smtClean="0">
              <a:latin typeface="Garamond" pitchFamily="18" charset="0"/>
            </a:endParaRPr>
          </a:p>
          <a:p>
            <a:pPr algn="just">
              <a:lnSpc>
                <a:spcPts val="1800"/>
              </a:lnSpc>
              <a:spcAft>
                <a:spcPts val="0"/>
              </a:spcAft>
              <a:buNone/>
            </a:pPr>
            <a:endParaRPr lang="pl-PL" sz="1900" dirty="0" smtClean="0">
              <a:latin typeface="Garamond" pitchFamily="18" charset="0"/>
            </a:endParaRPr>
          </a:p>
          <a:p>
            <a:pPr algn="just">
              <a:lnSpc>
                <a:spcPts val="1800"/>
              </a:lnSpc>
              <a:spcAft>
                <a:spcPts val="0"/>
              </a:spcAft>
              <a:buNone/>
            </a:pPr>
            <a:r>
              <a:rPr lang="pl-PL" sz="1900" cap="small" dirty="0" smtClean="0">
                <a:latin typeface="Garamond" pitchFamily="18" charset="0"/>
                <a:ea typeface="Calibri"/>
                <a:cs typeface="Times New Roman"/>
              </a:rPr>
              <a:t>	</a:t>
            </a:r>
            <a:r>
              <a:rPr lang="pl-PL" sz="1900" cap="small" dirty="0" err="1" smtClean="0">
                <a:latin typeface="Garamond" pitchFamily="18" charset="0"/>
                <a:ea typeface="Calibri"/>
                <a:cs typeface="Times New Roman"/>
              </a:rPr>
              <a:t>fatal</a:t>
            </a:r>
            <a:r>
              <a:rPr lang="pl-PL" sz="1900" cap="small" dirty="0" smtClean="0">
                <a:latin typeface="Garamond" pitchFamily="18" charset="0"/>
                <a:ea typeface="Calibri"/>
                <a:cs typeface="Times New Roman"/>
              </a:rPr>
              <a:t> </a:t>
            </a:r>
            <a:r>
              <a:rPr lang="pl-PL" sz="1900" cap="small" dirty="0" err="1" smtClean="0">
                <a:latin typeface="Garamond" pitchFamily="18" charset="0"/>
                <a:ea typeface="Calibri"/>
                <a:cs typeface="Times New Roman"/>
              </a:rPr>
              <a:t>errors</a:t>
            </a:r>
            <a:r>
              <a:rPr lang="pl-PL" sz="1900" cap="small" dirty="0" smtClean="0">
                <a:latin typeface="Garamond" pitchFamily="18" charset="0"/>
                <a:ea typeface="Calibri"/>
                <a:cs typeface="Times New Roman"/>
              </a:rPr>
              <a:t> i wysokie ryzyko</a:t>
            </a:r>
            <a:endParaRPr lang="pl-PL" sz="1900" cap="small" dirty="0" smtClean="0">
              <a:latin typeface="Garamond"/>
              <a:ea typeface="Calibri"/>
              <a:cs typeface="Times New Roman"/>
            </a:endParaRPr>
          </a:p>
          <a:p>
            <a:pPr algn="just">
              <a:lnSpc>
                <a:spcPts val="1800"/>
              </a:lnSpc>
              <a:spcAft>
                <a:spcPts val="0"/>
              </a:spcAft>
              <a:buNone/>
            </a:pPr>
            <a:endParaRPr lang="pl-PL" sz="1800" cap="small" dirty="0" smtClean="0">
              <a:latin typeface="Garamond"/>
              <a:ea typeface="Calibri"/>
              <a:cs typeface="Times New Roman"/>
            </a:endParaRPr>
          </a:p>
          <a:p>
            <a:pPr algn="just">
              <a:spcAft>
                <a:spcPts val="0"/>
              </a:spcAft>
              <a:buNone/>
            </a:pPr>
            <a:r>
              <a:rPr lang="pl-PL" sz="1800" dirty="0" smtClean="0">
                <a:latin typeface="Garamond"/>
                <a:ea typeface="Calibri"/>
                <a:cs typeface="Times New Roman"/>
              </a:rPr>
              <a:t>	</a:t>
            </a:r>
            <a:r>
              <a:rPr lang="pl-PL" sz="1800" dirty="0" smtClean="0">
                <a:latin typeface="Garamond"/>
                <a:ea typeface="Calibri"/>
                <a:cs typeface="Times New Roman"/>
              </a:rPr>
              <a:t>„Punkty </a:t>
            </a:r>
            <a:r>
              <a:rPr lang="pl-PL" sz="1800" dirty="0" smtClean="0">
                <a:latin typeface="Garamond"/>
                <a:ea typeface="Calibri"/>
                <a:cs typeface="Times New Roman"/>
              </a:rPr>
              <a:t>krytyczne można określić jako te elementy tekstu (jednostki </a:t>
            </a:r>
            <a:r>
              <a:rPr lang="pl-PL" sz="1800" dirty="0" err="1" smtClean="0">
                <a:latin typeface="Garamond"/>
                <a:ea typeface="Calibri"/>
                <a:cs typeface="Times New Roman"/>
              </a:rPr>
              <a:t>tłumaczeniowe</a:t>
            </a:r>
            <a:r>
              <a:rPr lang="pl-PL" sz="1800" dirty="0" smtClean="0">
                <a:latin typeface="Garamond"/>
                <a:ea typeface="Calibri"/>
                <a:cs typeface="Times New Roman"/>
              </a:rPr>
              <a:t> o różnej długości), które zawierają </a:t>
            </a:r>
            <a:r>
              <a:rPr lang="pl-PL" sz="1800" b="1" dirty="0" smtClean="0">
                <a:latin typeface="Garamond"/>
                <a:ea typeface="Calibri"/>
                <a:cs typeface="Times New Roman"/>
              </a:rPr>
              <a:t>informacje wysokiego ryzyka</a:t>
            </a:r>
            <a:r>
              <a:rPr lang="pl-PL" sz="1800" dirty="0" smtClean="0">
                <a:latin typeface="Garamond"/>
                <a:ea typeface="Calibri"/>
                <a:cs typeface="Times New Roman"/>
              </a:rPr>
              <a:t>. Można je wyznaczać w sposób formalny, w odniesieniu do struktury tekstu,</a:t>
            </a:r>
            <a:br>
              <a:rPr lang="pl-PL" sz="1800" dirty="0" smtClean="0">
                <a:latin typeface="Garamond"/>
                <a:ea typeface="Calibri"/>
                <a:cs typeface="Times New Roman"/>
              </a:rPr>
            </a:br>
            <a:r>
              <a:rPr lang="pl-PL" sz="1800" dirty="0" smtClean="0">
                <a:latin typeface="Garamond"/>
                <a:ea typeface="Calibri"/>
                <a:cs typeface="Times New Roman"/>
              </a:rPr>
              <a:t>jak i merytoryczny, w odniesieniu do jego zawartości i sytuacji komunikacyjnej. Przykładowo, można przyjąć, że takie </a:t>
            </a:r>
            <a:r>
              <a:rPr lang="pl-PL" sz="1800" dirty="0" err="1" smtClean="0">
                <a:latin typeface="Garamond"/>
                <a:ea typeface="Calibri"/>
                <a:cs typeface="Times New Roman"/>
              </a:rPr>
              <a:t>parateksty</a:t>
            </a:r>
            <a:r>
              <a:rPr lang="pl-PL" sz="1800" dirty="0" smtClean="0">
                <a:latin typeface="Garamond"/>
                <a:ea typeface="Calibri"/>
                <a:cs typeface="Times New Roman"/>
              </a:rPr>
              <a:t> jak tytuły utworów i nazwy dokumentów są segmentami wysokiego ryzyka. Błąd popełniony w takim segmencie nazwiemy </a:t>
            </a:r>
            <a:r>
              <a:rPr lang="pl-PL" sz="1800" b="1" dirty="0" smtClean="0">
                <a:latin typeface="Garamond"/>
                <a:ea typeface="Calibri"/>
                <a:cs typeface="Times New Roman"/>
              </a:rPr>
              <a:t>błędem krytycznym</a:t>
            </a:r>
            <a:r>
              <a:rPr lang="pl-PL" sz="1800" dirty="0" smtClean="0">
                <a:latin typeface="Garamond"/>
                <a:ea typeface="Calibri"/>
                <a:cs typeface="Times New Roman"/>
              </a:rPr>
              <a:t>.”</a:t>
            </a:r>
          </a:p>
          <a:p>
            <a:pPr algn="just">
              <a:lnSpc>
                <a:spcPts val="2000"/>
              </a:lnSpc>
              <a:buNone/>
            </a:pPr>
            <a:endParaRPr lang="pl-PL" sz="1800" dirty="0" smtClean="0">
              <a:latin typeface="Garamond" pitchFamily="18" charset="0"/>
              <a:ea typeface="Calibri"/>
              <a:cs typeface="Times New Roman"/>
            </a:endParaRPr>
          </a:p>
          <a:p>
            <a:pPr algn="just">
              <a:lnSpc>
                <a:spcPts val="2000"/>
              </a:lnSpc>
              <a:buNone/>
            </a:pPr>
            <a:endParaRPr lang="pl-PL" sz="1900" dirty="0" smtClean="0">
              <a:latin typeface="Garamond" pitchFamily="18" charset="0"/>
              <a:ea typeface="Calibri"/>
              <a:cs typeface="Times New Roman"/>
            </a:endParaRPr>
          </a:p>
          <a:p>
            <a:pPr algn="just">
              <a:buNone/>
            </a:pPr>
            <a:endParaRPr lang="pl-PL" sz="1800" dirty="0" smtClean="0">
              <a:latin typeface="Garamond"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 </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807524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Joanna </a:t>
            </a:r>
            <a:r>
              <a:rPr lang="pl-PL" sz="1900" b="1" cap="small" dirty="0" err="1" smtClean="0">
                <a:latin typeface="Garamond" pitchFamily="18" charset="0"/>
              </a:rPr>
              <a:t>Dybiec-Gajer</a:t>
            </a:r>
            <a:r>
              <a:rPr lang="pl-PL" sz="1900" b="1" cap="small" dirty="0" smtClean="0">
                <a:latin typeface="Garamond" pitchFamily="18" charset="0"/>
              </a:rPr>
              <a:t>, </a:t>
            </a:r>
            <a:r>
              <a:rPr lang="pl-PL" sz="1900" b="1" i="1" cap="small" dirty="0" smtClean="0">
                <a:latin typeface="Garamond" pitchFamily="18" charset="0"/>
              </a:rPr>
              <a:t>Analiza punktów krytycznych</a:t>
            </a:r>
            <a:r>
              <a:rPr lang="pl-PL" sz="1900" dirty="0" smtClean="0">
                <a:latin typeface="Garamond" pitchFamily="18" charset="0"/>
              </a:rPr>
              <a:t>, c.d.</a:t>
            </a:r>
          </a:p>
          <a:p>
            <a:pPr>
              <a:buNone/>
            </a:pPr>
            <a:r>
              <a:rPr lang="pl-PL" sz="1900" b="1" cap="small" dirty="0" smtClean="0">
                <a:latin typeface="Garamond" pitchFamily="18" charset="0"/>
              </a:rPr>
              <a:t>	</a:t>
            </a:r>
            <a:endParaRPr lang="pl-PL" sz="1900" dirty="0" smtClean="0">
              <a:latin typeface="Garamond" pitchFamily="18" charset="0"/>
            </a:endParaRPr>
          </a:p>
          <a:p>
            <a:pPr algn="just">
              <a:lnSpc>
                <a:spcPts val="1800"/>
              </a:lnSpc>
              <a:spcAft>
                <a:spcPts val="0"/>
              </a:spcAft>
              <a:buNone/>
            </a:pPr>
            <a:r>
              <a:rPr lang="pl-PL" sz="1900" cap="small" dirty="0" smtClean="0">
                <a:latin typeface="Garamond" pitchFamily="18" charset="0"/>
                <a:ea typeface="Calibri"/>
                <a:cs typeface="Times New Roman"/>
              </a:rPr>
              <a:t>	</a:t>
            </a:r>
            <a:endParaRPr lang="pl-PL" sz="1900" cap="small" dirty="0" smtClean="0">
              <a:latin typeface="Garamond" pitchFamily="18" charset="0"/>
              <a:ea typeface="Calibri"/>
              <a:cs typeface="Times New Roman"/>
            </a:endParaRPr>
          </a:p>
          <a:p>
            <a:pPr algn="just">
              <a:lnSpc>
                <a:spcPts val="1800"/>
              </a:lnSpc>
              <a:spcAft>
                <a:spcPts val="0"/>
              </a:spcAft>
              <a:buNone/>
            </a:pPr>
            <a:r>
              <a:rPr lang="pl-PL" sz="1900" cap="small" dirty="0" smtClean="0">
                <a:latin typeface="Garamond" pitchFamily="18" charset="0"/>
                <a:ea typeface="Calibri"/>
                <a:cs typeface="Times New Roman"/>
              </a:rPr>
              <a:t>	</a:t>
            </a:r>
            <a:r>
              <a:rPr lang="pl-PL" sz="1900" cap="small" dirty="0" err="1" smtClean="0">
                <a:latin typeface="Garamond" pitchFamily="18" charset="0"/>
                <a:ea typeface="Calibri"/>
                <a:cs typeface="Times New Roman"/>
              </a:rPr>
              <a:t>fatal</a:t>
            </a:r>
            <a:r>
              <a:rPr lang="pl-PL" sz="1900" cap="small" dirty="0" smtClean="0">
                <a:latin typeface="Garamond" pitchFamily="18" charset="0"/>
                <a:ea typeface="Calibri"/>
                <a:cs typeface="Times New Roman"/>
              </a:rPr>
              <a:t> </a:t>
            </a:r>
            <a:r>
              <a:rPr lang="pl-PL" sz="1900" cap="small" dirty="0" err="1" smtClean="0">
                <a:latin typeface="Garamond" pitchFamily="18" charset="0"/>
                <a:ea typeface="Calibri"/>
                <a:cs typeface="Times New Roman"/>
              </a:rPr>
              <a:t>errors</a:t>
            </a:r>
            <a:r>
              <a:rPr lang="pl-PL" sz="1900" cap="small" dirty="0" smtClean="0">
                <a:latin typeface="Garamond" pitchFamily="18" charset="0"/>
                <a:ea typeface="Calibri"/>
                <a:cs typeface="Times New Roman"/>
              </a:rPr>
              <a:t> i wysokie </a:t>
            </a:r>
            <a:r>
              <a:rPr lang="pl-PL" sz="1900" cap="small" dirty="0" smtClean="0">
                <a:latin typeface="Garamond" pitchFamily="18" charset="0"/>
                <a:ea typeface="Calibri"/>
                <a:cs typeface="Times New Roman"/>
              </a:rPr>
              <a:t>ryzyko, </a:t>
            </a:r>
            <a:r>
              <a:rPr lang="pl-PL" sz="1900" dirty="0" smtClean="0">
                <a:latin typeface="Garamond" pitchFamily="18" charset="0"/>
                <a:ea typeface="Calibri"/>
                <a:cs typeface="Times New Roman"/>
              </a:rPr>
              <a:t>c.d.</a:t>
            </a:r>
            <a:r>
              <a:rPr lang="pl-PL" sz="1900" cap="small" dirty="0" smtClean="0">
                <a:latin typeface="Garamond" pitchFamily="18" charset="0"/>
                <a:ea typeface="Calibri"/>
                <a:cs typeface="Times New Roman"/>
              </a:rPr>
              <a:t> </a:t>
            </a:r>
            <a:endParaRPr lang="pl-PL" sz="1900" cap="small" dirty="0" smtClean="0">
              <a:latin typeface="Garamond"/>
              <a:ea typeface="Calibri"/>
              <a:cs typeface="Times New Roman"/>
            </a:endParaRPr>
          </a:p>
          <a:p>
            <a:pPr algn="just">
              <a:lnSpc>
                <a:spcPts val="1800"/>
              </a:lnSpc>
              <a:spcAft>
                <a:spcPts val="0"/>
              </a:spcAft>
              <a:buNone/>
            </a:pPr>
            <a:endParaRPr lang="pl-PL" sz="1800" cap="small" dirty="0" smtClean="0">
              <a:latin typeface="Garamond"/>
              <a:ea typeface="Calibri"/>
              <a:cs typeface="Times New Roman"/>
            </a:endParaRPr>
          </a:p>
          <a:p>
            <a:pPr algn="just">
              <a:lnSpc>
                <a:spcPts val="2100"/>
              </a:lnSpc>
              <a:spcAft>
                <a:spcPts val="0"/>
              </a:spcAft>
              <a:buNone/>
            </a:pPr>
            <a:r>
              <a:rPr lang="pl-PL" sz="1800" dirty="0" smtClean="0">
                <a:latin typeface="Garamond"/>
                <a:ea typeface="Calibri"/>
                <a:cs typeface="Times New Roman"/>
              </a:rPr>
              <a:t>	„Termin błędu krytycznego w interesujący nas sposób definiowany jest</a:t>
            </a:r>
            <a:br>
              <a:rPr lang="pl-PL" sz="1800" dirty="0" smtClean="0">
                <a:latin typeface="Garamond"/>
                <a:ea typeface="Calibri"/>
                <a:cs typeface="Times New Roman"/>
              </a:rPr>
            </a:br>
            <a:r>
              <a:rPr lang="pl-PL" sz="1800" dirty="0" smtClean="0">
                <a:latin typeface="Garamond"/>
                <a:ea typeface="Calibri"/>
                <a:cs typeface="Times New Roman"/>
              </a:rPr>
              <a:t>w informatyce jako «błąd powodujący wstrzymanie pracy systemu operacyjnego lub awarię jednego z wykonywanych procesów». W tekście tłumaczenia będzie to błąd powodujący poważne naruszenie procesu komunikacji i/lub powodujący straty lub szkody dla odbiorcy (użytkownika lub zleceniodawcy</a:t>
            </a:r>
            <a:r>
              <a:rPr lang="pl-PL" sz="1800" dirty="0" smtClean="0">
                <a:latin typeface="Garamond"/>
                <a:ea typeface="Calibri"/>
                <a:cs typeface="Times New Roman"/>
              </a:rPr>
              <a:t>).”</a:t>
            </a:r>
            <a:endParaRPr lang="pl-PL" sz="1800" dirty="0" smtClean="0">
              <a:latin typeface="Garamond"/>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p>
          <a:p>
            <a:pPr algn="just">
              <a:lnSpc>
                <a:spcPts val="2000"/>
              </a:lnSpc>
              <a:buNone/>
            </a:pPr>
            <a:endParaRPr lang="pl-PL" sz="1800" dirty="0" smtClean="0">
              <a:latin typeface="Garamond" pitchFamily="18" charset="0"/>
              <a:ea typeface="Calibri"/>
              <a:cs typeface="Times New Roman"/>
            </a:endParaRPr>
          </a:p>
          <a:p>
            <a:pPr algn="just">
              <a:lnSpc>
                <a:spcPts val="2000"/>
              </a:lnSpc>
              <a:buNone/>
            </a:pPr>
            <a:endParaRPr lang="pl-PL" sz="1900" dirty="0" smtClean="0">
              <a:latin typeface="Garamond" pitchFamily="18" charset="0"/>
              <a:ea typeface="Calibri"/>
              <a:cs typeface="Times New Roman"/>
            </a:endParaRPr>
          </a:p>
          <a:p>
            <a:pPr algn="just">
              <a:buNone/>
            </a:pPr>
            <a:endParaRPr lang="pl-PL" sz="1800" dirty="0" smtClean="0">
              <a:latin typeface="Garamond"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 </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7931224"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Joanna </a:t>
            </a:r>
            <a:r>
              <a:rPr lang="pl-PL" sz="1900" b="1" cap="small" dirty="0" err="1" smtClean="0">
                <a:latin typeface="Garamond" pitchFamily="18" charset="0"/>
              </a:rPr>
              <a:t>Dybiec-Gajer</a:t>
            </a:r>
            <a:r>
              <a:rPr lang="pl-PL" sz="1900" b="1" cap="small" dirty="0" smtClean="0">
                <a:latin typeface="Garamond" pitchFamily="18" charset="0"/>
              </a:rPr>
              <a:t>, </a:t>
            </a:r>
            <a:r>
              <a:rPr lang="pl-PL" sz="1900" b="1" i="1" cap="small" dirty="0" smtClean="0">
                <a:latin typeface="Garamond" pitchFamily="18" charset="0"/>
              </a:rPr>
              <a:t>Analiza punktów krytycznych</a:t>
            </a:r>
            <a:r>
              <a:rPr lang="pl-PL" sz="1900" dirty="0" smtClean="0">
                <a:latin typeface="Garamond" pitchFamily="18" charset="0"/>
              </a:rPr>
              <a:t>, c.d.</a:t>
            </a:r>
          </a:p>
          <a:p>
            <a:pPr>
              <a:buNone/>
            </a:pPr>
            <a:r>
              <a:rPr lang="pl-PL" sz="1900" b="1" cap="small" dirty="0" smtClean="0">
                <a:latin typeface="Garamond" pitchFamily="18" charset="0"/>
              </a:rPr>
              <a:t>	</a:t>
            </a:r>
            <a:endParaRPr lang="pl-PL" sz="1900" dirty="0" smtClean="0">
              <a:latin typeface="Garamond" pitchFamily="18" charset="0"/>
            </a:endParaRPr>
          </a:p>
          <a:p>
            <a:pPr algn="just">
              <a:lnSpc>
                <a:spcPts val="1800"/>
              </a:lnSpc>
              <a:spcAft>
                <a:spcPts val="0"/>
              </a:spcAft>
              <a:buNone/>
            </a:pPr>
            <a:r>
              <a:rPr lang="pl-PL" sz="1900" cap="small" dirty="0" smtClean="0">
                <a:latin typeface="Garamond" pitchFamily="18" charset="0"/>
                <a:ea typeface="Calibri"/>
                <a:cs typeface="Times New Roman"/>
              </a:rPr>
              <a:t>	</a:t>
            </a:r>
            <a:endParaRPr lang="pl-PL" sz="1900" cap="small" dirty="0" smtClean="0">
              <a:latin typeface="Garamond" pitchFamily="18" charset="0"/>
              <a:ea typeface="Calibri"/>
              <a:cs typeface="Times New Roman"/>
            </a:endParaRPr>
          </a:p>
          <a:p>
            <a:pPr algn="just">
              <a:lnSpc>
                <a:spcPts val="1800"/>
              </a:lnSpc>
              <a:spcAft>
                <a:spcPts val="0"/>
              </a:spcAft>
              <a:buNone/>
            </a:pPr>
            <a:r>
              <a:rPr lang="pl-PL" sz="1900" cap="small" dirty="0" smtClean="0">
                <a:latin typeface="Garamond" pitchFamily="18" charset="0"/>
                <a:ea typeface="Calibri"/>
                <a:cs typeface="Times New Roman"/>
              </a:rPr>
              <a:t>	</a:t>
            </a:r>
            <a:r>
              <a:rPr lang="pl-PL" sz="1900" cap="small" dirty="0" err="1" smtClean="0">
                <a:latin typeface="Garamond" pitchFamily="18" charset="0"/>
                <a:ea typeface="Calibri"/>
                <a:cs typeface="Times New Roman"/>
              </a:rPr>
              <a:t>fatal</a:t>
            </a:r>
            <a:r>
              <a:rPr lang="pl-PL" sz="1900" cap="small" dirty="0" smtClean="0">
                <a:latin typeface="Garamond" pitchFamily="18" charset="0"/>
                <a:ea typeface="Calibri"/>
                <a:cs typeface="Times New Roman"/>
              </a:rPr>
              <a:t> </a:t>
            </a:r>
            <a:r>
              <a:rPr lang="pl-PL" sz="1900" cap="small" dirty="0" err="1" smtClean="0">
                <a:latin typeface="Garamond" pitchFamily="18" charset="0"/>
                <a:ea typeface="Calibri"/>
                <a:cs typeface="Times New Roman"/>
              </a:rPr>
              <a:t>errors</a:t>
            </a:r>
            <a:r>
              <a:rPr lang="pl-PL" sz="1900" cap="small" dirty="0" smtClean="0">
                <a:latin typeface="Garamond" pitchFamily="18" charset="0"/>
                <a:ea typeface="Calibri"/>
                <a:cs typeface="Times New Roman"/>
              </a:rPr>
              <a:t> i wysokie </a:t>
            </a:r>
            <a:r>
              <a:rPr lang="pl-PL" sz="1900" cap="small" dirty="0" smtClean="0">
                <a:latin typeface="Garamond" pitchFamily="18" charset="0"/>
                <a:ea typeface="Calibri"/>
                <a:cs typeface="Times New Roman"/>
              </a:rPr>
              <a:t>ryzyko, </a:t>
            </a:r>
            <a:r>
              <a:rPr lang="pl-PL" sz="1900" dirty="0" smtClean="0">
                <a:latin typeface="Garamond" pitchFamily="18" charset="0"/>
                <a:ea typeface="Calibri"/>
                <a:cs typeface="Times New Roman"/>
              </a:rPr>
              <a:t>c.d.</a:t>
            </a:r>
            <a:r>
              <a:rPr lang="pl-PL" sz="1900" cap="small" dirty="0" smtClean="0">
                <a:latin typeface="Garamond" pitchFamily="18" charset="0"/>
                <a:ea typeface="Calibri"/>
                <a:cs typeface="Times New Roman"/>
              </a:rPr>
              <a:t> </a:t>
            </a:r>
            <a:endParaRPr lang="pl-PL" sz="1900" cap="small" dirty="0" smtClean="0">
              <a:latin typeface="Garamond"/>
              <a:ea typeface="Calibri"/>
              <a:cs typeface="Times New Roman"/>
            </a:endParaRPr>
          </a:p>
          <a:p>
            <a:pPr algn="just">
              <a:lnSpc>
                <a:spcPts val="1800"/>
              </a:lnSpc>
              <a:spcAft>
                <a:spcPts val="0"/>
              </a:spcAft>
              <a:buNone/>
            </a:pPr>
            <a:endParaRPr lang="pl-PL" sz="1800" cap="small" dirty="0" smtClean="0">
              <a:latin typeface="Garamond"/>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r>
              <a:rPr lang="pl-PL" sz="1800" dirty="0" smtClean="0">
                <a:latin typeface="Garamond"/>
                <a:ea typeface="Calibri"/>
                <a:cs typeface="Times New Roman"/>
              </a:rPr>
              <a:t>→</a:t>
            </a:r>
            <a:r>
              <a:rPr lang="pl-PL" sz="1800" dirty="0" smtClean="0">
                <a:latin typeface="Garamond"/>
                <a:ea typeface="Calibri"/>
                <a:cs typeface="Times New Roman"/>
              </a:rPr>
              <a:t> Mark Williams: „trzy akapity wybitnego </a:t>
            </a:r>
            <a:r>
              <a:rPr lang="pl-PL" sz="1800" dirty="0" err="1" smtClean="0">
                <a:latin typeface="Garamond"/>
                <a:ea typeface="Calibri"/>
                <a:cs typeface="Times New Roman"/>
              </a:rPr>
              <a:t>tłumaczenia</a:t>
            </a:r>
            <a:r>
              <a:rPr lang="pl-PL" sz="1800" dirty="0" smtClean="0">
                <a:latin typeface="Garamond"/>
                <a:ea typeface="Calibri"/>
                <a:cs typeface="Times New Roman"/>
              </a:rPr>
              <a:t> zawierającego mistrzowskie sformułowania i interpretacje nie mogą zrównoważyć jednego błędu krytycznego, tak jak ekscytujący wygląd nowego samochodu nie zrobi z niego akceptowalnego produktu, jeśli nie działają hamulce”.</a:t>
            </a:r>
          </a:p>
          <a:p>
            <a:pPr algn="just">
              <a:lnSpc>
                <a:spcPts val="2100"/>
              </a:lnSpc>
              <a:spcAft>
                <a:spcPts val="0"/>
              </a:spcAft>
              <a:buNone/>
            </a:pPr>
            <a:r>
              <a:rPr lang="pl-PL" sz="1800" dirty="0" smtClean="0">
                <a:latin typeface="Garamond"/>
                <a:ea typeface="Calibri"/>
                <a:cs typeface="Times New Roman"/>
              </a:rPr>
              <a:t> </a:t>
            </a:r>
          </a:p>
          <a:p>
            <a:pPr algn="just">
              <a:lnSpc>
                <a:spcPts val="2100"/>
              </a:lnSpc>
              <a:spcAft>
                <a:spcPts val="0"/>
              </a:spcAft>
              <a:buNone/>
            </a:pPr>
            <a:r>
              <a:rPr lang="pl-PL" sz="1800" dirty="0" smtClean="0">
                <a:latin typeface="Garamond"/>
                <a:ea typeface="Calibri"/>
                <a:cs typeface="Times New Roman"/>
              </a:rPr>
              <a:t>	„</a:t>
            </a:r>
            <a:r>
              <a:rPr lang="pl-PL" sz="1800" b="1" dirty="0" smtClean="0">
                <a:latin typeface="Garamond"/>
                <a:ea typeface="Calibri"/>
                <a:cs typeface="Times New Roman"/>
              </a:rPr>
              <a:t>Teksty wysokiego ryzyka</a:t>
            </a:r>
            <a:r>
              <a:rPr lang="pl-PL" sz="1800" dirty="0" smtClean="0">
                <a:latin typeface="Garamond"/>
                <a:ea typeface="Calibri"/>
                <a:cs typeface="Times New Roman"/>
              </a:rPr>
              <a:t>” – np. teksty prawne i prawnicze o charakterze autorytarnym, tłumaczone w celach legislacyjnych; </a:t>
            </a:r>
            <a:r>
              <a:rPr lang="pl-PL" sz="1800" dirty="0" err="1" smtClean="0">
                <a:latin typeface="Garamond"/>
                <a:ea typeface="Calibri"/>
                <a:cs typeface="Times New Roman"/>
              </a:rPr>
              <a:t>tłumaczenia</a:t>
            </a:r>
            <a:r>
              <a:rPr lang="pl-PL" sz="1800" dirty="0" smtClean="0">
                <a:latin typeface="Garamond"/>
                <a:ea typeface="Calibri"/>
                <a:cs typeface="Times New Roman"/>
              </a:rPr>
              <a:t> medyczne, w tym ulotki leków.</a:t>
            </a:r>
          </a:p>
          <a:p>
            <a:pPr algn="just">
              <a:lnSpc>
                <a:spcPts val="2100"/>
              </a:lnSpc>
              <a:spcAft>
                <a:spcPts val="0"/>
              </a:spcAft>
              <a:buNone/>
            </a:pPr>
            <a:endParaRPr lang="pl-PL" sz="1800" dirty="0" smtClean="0">
              <a:latin typeface="Garamond"/>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p>
          <a:p>
            <a:pPr algn="just">
              <a:lnSpc>
                <a:spcPts val="2000"/>
              </a:lnSpc>
              <a:buNone/>
            </a:pPr>
            <a:endParaRPr lang="pl-PL" sz="1800" dirty="0" smtClean="0">
              <a:latin typeface="Garamond" pitchFamily="18" charset="0"/>
              <a:ea typeface="Calibri"/>
              <a:cs typeface="Times New Roman"/>
            </a:endParaRPr>
          </a:p>
          <a:p>
            <a:pPr algn="just">
              <a:lnSpc>
                <a:spcPts val="2000"/>
              </a:lnSpc>
              <a:buNone/>
            </a:pPr>
            <a:endParaRPr lang="pl-PL" sz="1900" dirty="0" smtClean="0">
              <a:latin typeface="Garamond" pitchFamily="18" charset="0"/>
              <a:ea typeface="Calibri"/>
              <a:cs typeface="Times New Roman"/>
            </a:endParaRPr>
          </a:p>
          <a:p>
            <a:pPr algn="just">
              <a:buNone/>
            </a:pPr>
            <a:endParaRPr lang="pl-PL" sz="1800" dirty="0" smtClean="0">
              <a:latin typeface="Garamond"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a:t>
            </a:r>
            <a:r>
              <a:rPr lang="pl-PL" sz="1400" i="1" cap="all" dirty="0" smtClean="0">
                <a:solidFill>
                  <a:prstClr val="black"/>
                </a:solidFill>
                <a:latin typeface="Garamond" pitchFamily="18" charset="0"/>
              </a:rPr>
              <a:t> 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 </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8075240" cy="5786478"/>
          </a:xfrm>
        </p:spPr>
        <p:txBody>
          <a:bodyPr>
            <a:normAutofit lnSpcReduction="10000"/>
          </a:bodyPr>
          <a:lstStyle/>
          <a:p>
            <a:pPr>
              <a:buNone/>
            </a:pPr>
            <a:r>
              <a:rPr lang="pl-PL" sz="1200" dirty="0" smtClean="0">
                <a:latin typeface="Garamond" pitchFamily="18" charset="0"/>
              </a:rPr>
              <a:t> </a:t>
            </a:r>
            <a:r>
              <a:rPr lang="pl-PL" sz="2400" dirty="0" smtClean="0">
                <a:latin typeface="Garamond" pitchFamily="18" charset="0"/>
              </a:rPr>
              <a:t>	</a:t>
            </a:r>
            <a:r>
              <a:rPr lang="pl-PL" sz="1800" dirty="0" smtClean="0">
                <a:latin typeface="Garamond" pitchFamily="18" charset="0"/>
              </a:rPr>
              <a:t>[ </a:t>
            </a:r>
            <a:r>
              <a:rPr lang="pl-PL" sz="1800" b="1" dirty="0" smtClean="0">
                <a:latin typeface="Garamond" pitchFamily="18" charset="0"/>
              </a:rPr>
              <a:t>Dygresja: </a:t>
            </a:r>
            <a:r>
              <a:rPr lang="pl-PL" sz="1800" dirty="0" smtClean="0">
                <a:latin typeface="Garamond" pitchFamily="18" charset="0"/>
              </a:rPr>
              <a:t>Czy </a:t>
            </a:r>
            <a:r>
              <a:rPr lang="pl-PL" sz="1800" dirty="0" smtClean="0">
                <a:latin typeface="Garamond" pitchFamily="18" charset="0"/>
              </a:rPr>
              <a:t>teksty literackie są „tekstami wysokiego ryzyka”?</a:t>
            </a:r>
          </a:p>
          <a:p>
            <a:pPr>
              <a:buNone/>
            </a:pPr>
            <a:endParaRPr lang="pl-PL" sz="1800" dirty="0" smtClean="0">
              <a:latin typeface="Garamond" pitchFamily="18" charset="0"/>
            </a:endParaRPr>
          </a:p>
          <a:p>
            <a:pPr>
              <a:buNone/>
            </a:pPr>
            <a:r>
              <a:rPr lang="pl-PL" sz="2400" b="1" cap="small" dirty="0" smtClean="0">
                <a:latin typeface="Garamond" pitchFamily="18" charset="0"/>
              </a:rPr>
              <a:t>	</a:t>
            </a:r>
            <a:r>
              <a:rPr lang="pl-PL" sz="1800" b="1" cap="small" dirty="0" smtClean="0">
                <a:latin typeface="Garamond" pitchFamily="18" charset="0"/>
              </a:rPr>
              <a:t>→</a:t>
            </a:r>
            <a:r>
              <a:rPr lang="pl-PL" sz="2000" b="1" cap="small" dirty="0" smtClean="0">
                <a:latin typeface="Garamond" pitchFamily="18" charset="0"/>
              </a:rPr>
              <a:t> </a:t>
            </a:r>
            <a:r>
              <a:rPr lang="en-US" sz="1900" b="1" cap="small" dirty="0" smtClean="0">
                <a:latin typeface="Garamond" pitchFamily="18" charset="0"/>
              </a:rPr>
              <a:t>Peter </a:t>
            </a:r>
            <a:r>
              <a:rPr lang="en-US" sz="1900" b="1" cap="small" dirty="0" err="1" smtClean="0">
                <a:latin typeface="Garamond" pitchFamily="18" charset="0"/>
              </a:rPr>
              <a:t>Newmark</a:t>
            </a:r>
            <a:endParaRPr lang="pl-PL" sz="1900" b="1" cap="small" dirty="0" smtClean="0">
              <a:latin typeface="Garamond" pitchFamily="18" charset="0"/>
            </a:endParaRPr>
          </a:p>
          <a:p>
            <a:pPr>
              <a:buNone/>
            </a:pPr>
            <a:r>
              <a:rPr lang="pl-PL" sz="1900" b="1" cap="small" dirty="0" smtClean="0">
                <a:latin typeface="Garamond" pitchFamily="18" charset="0"/>
              </a:rPr>
              <a:t>	</a:t>
            </a:r>
            <a:r>
              <a:rPr lang="en-US" sz="1900" b="1" i="1" cap="small" dirty="0" smtClean="0">
                <a:latin typeface="Garamond" pitchFamily="18" charset="0"/>
              </a:rPr>
              <a:t>The Translating of Serious </a:t>
            </a:r>
            <a:r>
              <a:rPr lang="en-US" sz="1900" b="1" i="1" cap="small" dirty="0" smtClean="0">
                <a:latin typeface="Garamond" pitchFamily="18" charset="0"/>
              </a:rPr>
              <a:t>Literature</a:t>
            </a:r>
            <a:r>
              <a:rPr lang="pl-PL" sz="1900" b="1" i="1" cap="small" dirty="0" smtClean="0">
                <a:latin typeface="Garamond" pitchFamily="18" charset="0"/>
              </a:rPr>
              <a:t/>
            </a:r>
            <a:br>
              <a:rPr lang="pl-PL" sz="1900" b="1" i="1" cap="small" dirty="0" smtClean="0">
                <a:latin typeface="Garamond" pitchFamily="18" charset="0"/>
              </a:rPr>
            </a:br>
            <a:r>
              <a:rPr lang="en-US" sz="1900" b="1" i="1" cap="small" dirty="0" smtClean="0">
                <a:latin typeface="Garamond" pitchFamily="18" charset="0"/>
              </a:rPr>
              <a:t>and </a:t>
            </a:r>
            <a:r>
              <a:rPr lang="en-US" sz="1900" b="1" i="1" cap="small" dirty="0" smtClean="0">
                <a:latin typeface="Garamond" pitchFamily="18" charset="0"/>
              </a:rPr>
              <a:t>Authoritative Statements</a:t>
            </a:r>
          </a:p>
          <a:p>
            <a:pPr>
              <a:buNone/>
            </a:pPr>
            <a:r>
              <a:rPr lang="pl-PL" sz="1800" dirty="0" smtClean="0">
                <a:latin typeface="Garamond" pitchFamily="18" charset="0"/>
              </a:rPr>
              <a:t>	</a:t>
            </a:r>
            <a:r>
              <a:rPr lang="en-US" sz="1800" dirty="0" smtClean="0">
                <a:latin typeface="Garamond" pitchFamily="18" charset="0"/>
              </a:rPr>
              <a:t>W: </a:t>
            </a:r>
            <a:r>
              <a:rPr lang="en-US" sz="1800" i="1" dirty="0" smtClean="0">
                <a:latin typeface="Garamond" pitchFamily="18" charset="0"/>
              </a:rPr>
              <a:t>A Textbook on Translation</a:t>
            </a:r>
            <a:r>
              <a:rPr lang="en-US" sz="1800" dirty="0" smtClean="0">
                <a:latin typeface="Garamond" pitchFamily="18" charset="0"/>
              </a:rPr>
              <a:t>, </a:t>
            </a:r>
            <a:r>
              <a:rPr lang="en-US" sz="1800" dirty="0" smtClean="0">
                <a:latin typeface="Garamond" pitchFamily="18" charset="0"/>
              </a:rPr>
              <a:t>1988</a:t>
            </a:r>
            <a:endParaRPr lang="en-US" sz="1800" dirty="0" smtClean="0">
              <a:latin typeface="Garamond" pitchFamily="18" charset="0"/>
            </a:endParaRPr>
          </a:p>
          <a:p>
            <a:pPr>
              <a:buNone/>
            </a:pPr>
            <a:r>
              <a:rPr lang="pl-PL" sz="1900" dirty="0" smtClean="0">
                <a:latin typeface="Garamond" pitchFamily="18" charset="0"/>
              </a:rPr>
              <a:t>	</a:t>
            </a:r>
          </a:p>
          <a:p>
            <a:pPr algn="just">
              <a:lnSpc>
                <a:spcPct val="110000"/>
              </a:lnSpc>
              <a:buNone/>
            </a:pPr>
            <a:r>
              <a:rPr lang="pl-PL" sz="1800" dirty="0" smtClean="0">
                <a:latin typeface="Garamond" pitchFamily="18" charset="0"/>
              </a:rPr>
              <a:t>	</a:t>
            </a:r>
            <a:r>
              <a:rPr lang="en-US" sz="1800" dirty="0" smtClean="0">
                <a:latin typeface="Garamond" pitchFamily="18" charset="0"/>
              </a:rPr>
              <a:t>“[…] Normally the translation of serious literature and authoritative </a:t>
            </a:r>
            <a:r>
              <a:rPr lang="en-US" sz="1800" dirty="0" smtClean="0">
                <a:latin typeface="Garamond" pitchFamily="18" charset="0"/>
              </a:rPr>
              <a:t>statements</a:t>
            </a:r>
            <a:r>
              <a:rPr lang="pl-PL" sz="1800" dirty="0" smtClean="0">
                <a:latin typeface="Garamond" pitchFamily="18" charset="0"/>
              </a:rPr>
              <a:t/>
            </a:r>
            <a:br>
              <a:rPr lang="pl-PL" sz="1800" dirty="0" smtClean="0">
                <a:latin typeface="Garamond" pitchFamily="18" charset="0"/>
              </a:rPr>
            </a:br>
            <a:r>
              <a:rPr lang="en-US" sz="1800" dirty="0" smtClean="0">
                <a:latin typeface="Garamond" pitchFamily="18" charset="0"/>
              </a:rPr>
              <a:t>is </a:t>
            </a:r>
            <a:r>
              <a:rPr lang="en-US" sz="1800" dirty="0" smtClean="0">
                <a:latin typeface="Garamond" pitchFamily="18" charset="0"/>
              </a:rPr>
              <a:t>the most testing type of translation, because the first, basic articulation of meaning (the word) is as important as the second (the sentence or, in poetry, the line) and</a:t>
            </a:r>
            <a:r>
              <a:rPr lang="pl-PL" sz="1800" dirty="0" smtClean="0">
                <a:latin typeface="Garamond" pitchFamily="18" charset="0"/>
              </a:rPr>
              <a:t/>
            </a:r>
            <a:br>
              <a:rPr lang="pl-PL" sz="1800" dirty="0" smtClean="0">
                <a:latin typeface="Garamond" pitchFamily="18" charset="0"/>
              </a:rPr>
            </a:br>
            <a:r>
              <a:rPr lang="en-US" sz="1800" dirty="0" smtClean="0">
                <a:latin typeface="Garamond" pitchFamily="18" charset="0"/>
              </a:rPr>
              <a:t>the effort to make word, sentence and text cohere requires continuous compromise and readjustment.”</a:t>
            </a:r>
          </a:p>
          <a:p>
            <a:pPr algn="just">
              <a:lnSpc>
                <a:spcPct val="110000"/>
              </a:lnSpc>
              <a:buNone/>
            </a:pPr>
            <a:r>
              <a:rPr lang="en-US" sz="1800" dirty="0" smtClean="0">
                <a:latin typeface="Garamond" pitchFamily="18" charset="0"/>
              </a:rPr>
              <a:t> </a:t>
            </a:r>
          </a:p>
          <a:p>
            <a:pPr algn="just">
              <a:lnSpc>
                <a:spcPct val="110000"/>
              </a:lnSpc>
              <a:buNone/>
            </a:pPr>
            <a:r>
              <a:rPr lang="pl-PL" sz="1800" dirty="0" smtClean="0">
                <a:latin typeface="Garamond" pitchFamily="18" charset="0"/>
              </a:rPr>
              <a:t>	</a:t>
            </a:r>
            <a:r>
              <a:rPr lang="en-US" sz="1800" dirty="0" smtClean="0">
                <a:latin typeface="Garamond" pitchFamily="18" charset="0"/>
              </a:rPr>
              <a:t>“[…] Literature broadly runs along a four-point scale from lyrical poetry through</a:t>
            </a:r>
            <a:r>
              <a:rPr lang="pl-PL" sz="1800" dirty="0" smtClean="0">
                <a:latin typeface="Garamond" pitchFamily="18" charset="0"/>
              </a:rPr>
              <a:t/>
            </a:r>
            <a:br>
              <a:rPr lang="pl-PL" sz="1800" dirty="0" smtClean="0">
                <a:latin typeface="Garamond" pitchFamily="18" charset="0"/>
              </a:rPr>
            </a:br>
            <a:r>
              <a:rPr lang="en-US" sz="1800" dirty="0" smtClean="0">
                <a:latin typeface="Garamond" pitchFamily="18" charset="0"/>
              </a:rPr>
              <a:t>the short story and the novel to drama”.]</a:t>
            </a:r>
          </a:p>
          <a:p>
            <a:pPr>
              <a:buNone/>
            </a:pPr>
            <a:endParaRPr lang="pl-PL" sz="1900" dirty="0" smtClean="0">
              <a:latin typeface="Garamond" pitchFamily="18" charset="0"/>
            </a:endParaRPr>
          </a:p>
          <a:p>
            <a:pPr>
              <a:buNone/>
            </a:pPr>
            <a:r>
              <a:rPr lang="pl-PL" sz="1900" b="1" cap="small" dirty="0" smtClean="0">
                <a:latin typeface="Garamond" pitchFamily="18" charset="0"/>
              </a:rPr>
              <a:t>	</a:t>
            </a:r>
            <a:endParaRPr lang="pl-PL" sz="1900" dirty="0" smtClean="0">
              <a:latin typeface="Garamond" pitchFamily="18" charset="0"/>
            </a:endParaRPr>
          </a:p>
          <a:p>
            <a:pPr algn="just">
              <a:lnSpc>
                <a:spcPts val="1800"/>
              </a:lnSpc>
              <a:spcAft>
                <a:spcPts val="0"/>
              </a:spcAft>
              <a:buNone/>
            </a:pPr>
            <a:r>
              <a:rPr lang="pl-PL" sz="1900" cap="small" dirty="0" smtClean="0">
                <a:latin typeface="Garamond" pitchFamily="18" charset="0"/>
                <a:ea typeface="Calibri"/>
                <a:cs typeface="Times New Roman"/>
              </a:rPr>
              <a:t>	</a:t>
            </a:r>
            <a:endParaRPr lang="pl-PL" sz="1800" dirty="0" smtClean="0">
              <a:latin typeface="Garamond" pitchFamily="18" charset="0"/>
              <a:ea typeface="Calibri"/>
              <a:cs typeface="Times New Roman"/>
            </a:endParaRPr>
          </a:p>
          <a:p>
            <a:pPr algn="just">
              <a:lnSpc>
                <a:spcPts val="2000"/>
              </a:lnSpc>
              <a:buNone/>
            </a:pPr>
            <a:endParaRPr lang="pl-PL" sz="1900" dirty="0" smtClean="0">
              <a:latin typeface="Garamond" pitchFamily="18" charset="0"/>
              <a:ea typeface="Calibri"/>
              <a:cs typeface="Times New Roman"/>
            </a:endParaRPr>
          </a:p>
          <a:p>
            <a:pPr algn="just">
              <a:buNone/>
            </a:pPr>
            <a:endParaRPr lang="pl-PL" sz="1800" dirty="0" smtClean="0">
              <a:latin typeface="Garamond"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a:t>
            </a:r>
            <a:r>
              <a:rPr lang="pl-PL" sz="1400" i="1" cap="all" dirty="0" smtClean="0">
                <a:solidFill>
                  <a:prstClr val="black"/>
                </a:solidFill>
                <a:latin typeface="Garamond" pitchFamily="18" charset="0"/>
              </a:rPr>
              <a:t>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 </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807524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Joanna </a:t>
            </a:r>
            <a:r>
              <a:rPr lang="pl-PL" sz="1900" b="1" cap="small" dirty="0" err="1" smtClean="0">
                <a:latin typeface="Garamond" pitchFamily="18" charset="0"/>
              </a:rPr>
              <a:t>Dybiec-Gajer</a:t>
            </a:r>
            <a:r>
              <a:rPr lang="pl-PL" sz="1900" b="1" cap="small" dirty="0" smtClean="0">
                <a:latin typeface="Garamond" pitchFamily="18" charset="0"/>
              </a:rPr>
              <a:t>, </a:t>
            </a:r>
            <a:r>
              <a:rPr lang="pl-PL" sz="1900" b="1" i="1" cap="small" dirty="0" smtClean="0">
                <a:latin typeface="Garamond" pitchFamily="18" charset="0"/>
              </a:rPr>
              <a:t>Analiza punktów krytycznych</a:t>
            </a:r>
            <a:r>
              <a:rPr lang="pl-PL" sz="1900" dirty="0" smtClean="0">
                <a:latin typeface="Garamond" pitchFamily="18" charset="0"/>
              </a:rPr>
              <a:t>, c.d.</a:t>
            </a:r>
          </a:p>
          <a:p>
            <a:pPr>
              <a:buNone/>
            </a:pPr>
            <a:r>
              <a:rPr lang="pl-PL" sz="1900" b="1" cap="small" dirty="0" smtClean="0">
                <a:latin typeface="Garamond" pitchFamily="18" charset="0"/>
              </a:rPr>
              <a:t>	</a:t>
            </a:r>
            <a:endParaRPr lang="pl-PL" sz="1900" dirty="0" smtClean="0">
              <a:latin typeface="Garamond" pitchFamily="18" charset="0"/>
            </a:endParaRPr>
          </a:p>
          <a:p>
            <a:pPr algn="just">
              <a:lnSpc>
                <a:spcPts val="1800"/>
              </a:lnSpc>
              <a:spcAft>
                <a:spcPts val="0"/>
              </a:spcAft>
              <a:buNone/>
            </a:pPr>
            <a:r>
              <a:rPr lang="pl-PL" sz="1900" cap="small" dirty="0" smtClean="0">
                <a:latin typeface="Garamond" pitchFamily="18" charset="0"/>
                <a:ea typeface="Calibri"/>
                <a:cs typeface="Times New Roman"/>
              </a:rPr>
              <a:t>	</a:t>
            </a:r>
            <a:r>
              <a:rPr lang="pl-PL" sz="1800" cap="small" dirty="0" smtClean="0">
                <a:latin typeface="Garamond" pitchFamily="18" charset="0"/>
                <a:ea typeface="Calibri"/>
                <a:cs typeface="Times New Roman"/>
              </a:rPr>
              <a:t>Przykłady kategorii błędów krytycznych z ilustracjami:</a:t>
            </a:r>
          </a:p>
          <a:p>
            <a:pPr algn="just">
              <a:lnSpc>
                <a:spcPts val="1800"/>
              </a:lnSpc>
              <a:spcAft>
                <a:spcPts val="0"/>
              </a:spcAft>
              <a:buNone/>
            </a:pPr>
            <a:endParaRPr lang="pl-PL" sz="1900" cap="small" dirty="0" smtClean="0">
              <a:latin typeface="Garamond" pitchFamily="18" charset="0"/>
              <a:ea typeface="Calibri"/>
              <a:cs typeface="Times New Roman"/>
            </a:endParaRPr>
          </a:p>
          <a:p>
            <a:pPr algn="just">
              <a:lnSpc>
                <a:spcPts val="2100"/>
              </a:lnSpc>
              <a:spcAft>
                <a:spcPts val="0"/>
              </a:spcAft>
              <a:buNone/>
            </a:pPr>
            <a:r>
              <a:rPr lang="pl-PL" sz="1900" cap="small" dirty="0" smtClean="0">
                <a:latin typeface="Garamond" pitchFamily="18" charset="0"/>
                <a:ea typeface="Calibri"/>
                <a:cs typeface="Times New Roman"/>
              </a:rPr>
              <a:t>● 	</a:t>
            </a:r>
            <a:r>
              <a:rPr lang="pl-PL" sz="1800" dirty="0" smtClean="0">
                <a:latin typeface="Garamond" pitchFamily="18" charset="0"/>
                <a:ea typeface="Calibri"/>
                <a:cs typeface="Times New Roman"/>
              </a:rPr>
              <a:t>błędy w pisowni – w nazwiskach stron, datach, liczbach, wydarzeniach</a:t>
            </a:r>
            <a:br>
              <a:rPr lang="pl-PL" sz="1800" dirty="0" smtClean="0">
                <a:latin typeface="Garamond" pitchFamily="18" charset="0"/>
                <a:ea typeface="Calibri"/>
                <a:cs typeface="Times New Roman"/>
              </a:rPr>
            </a:br>
            <a:r>
              <a:rPr lang="pl-PL" sz="1800" dirty="0" smtClean="0">
                <a:latin typeface="Garamond" pitchFamily="18" charset="0"/>
                <a:ea typeface="Calibri"/>
                <a:cs typeface="Times New Roman"/>
              </a:rPr>
              <a:t>(np. tzw. czeski błąd) skutkujące zmianą istotnych faktów w obrębie tekstu, np.:</a:t>
            </a:r>
          </a:p>
          <a:p>
            <a:pPr algn="just">
              <a:lnSpc>
                <a:spcPts val="2100"/>
              </a:lnSpc>
              <a:spcAft>
                <a:spcPts val="0"/>
              </a:spcAft>
              <a:buNone/>
            </a:pPr>
            <a:r>
              <a:rPr lang="pl-PL" sz="1800" dirty="0" smtClean="0">
                <a:latin typeface="Garamond" pitchFamily="18" charset="0"/>
                <a:ea typeface="Calibri"/>
                <a:cs typeface="Times New Roman"/>
              </a:rPr>
              <a:t>	- zmiana daty urodzenia z 12 </a:t>
            </a:r>
            <a:r>
              <a:rPr lang="pl-PL" sz="1800" dirty="0" err="1" smtClean="0">
                <a:latin typeface="Garamond" pitchFamily="18" charset="0"/>
                <a:ea typeface="Calibri"/>
                <a:cs typeface="Times New Roman"/>
              </a:rPr>
              <a:t>maja</a:t>
            </a:r>
            <a:r>
              <a:rPr lang="pl-PL" sz="1800" dirty="0" smtClean="0">
                <a:latin typeface="Garamond" pitchFamily="18" charset="0"/>
                <a:ea typeface="Calibri"/>
                <a:cs typeface="Times New Roman"/>
              </a:rPr>
              <a:t> na 21 </a:t>
            </a:r>
            <a:r>
              <a:rPr lang="pl-PL" sz="1800" dirty="0" err="1" smtClean="0">
                <a:latin typeface="Garamond" pitchFamily="18" charset="0"/>
                <a:ea typeface="Calibri"/>
                <a:cs typeface="Times New Roman"/>
              </a:rPr>
              <a:t>maja</a:t>
            </a:r>
            <a:r>
              <a:rPr lang="pl-PL" sz="1800" dirty="0" smtClean="0">
                <a:latin typeface="Garamond" pitchFamily="18" charset="0"/>
                <a:ea typeface="Calibri"/>
                <a:cs typeface="Times New Roman"/>
              </a:rPr>
              <a:t>,</a:t>
            </a:r>
          </a:p>
          <a:p>
            <a:pPr algn="just">
              <a:lnSpc>
                <a:spcPts val="2100"/>
              </a:lnSpc>
              <a:spcAft>
                <a:spcPts val="0"/>
              </a:spcAft>
              <a:buNone/>
            </a:pPr>
            <a:r>
              <a:rPr lang="pl-PL" sz="1800" dirty="0" smtClean="0">
                <a:latin typeface="Garamond" pitchFamily="18" charset="0"/>
                <a:ea typeface="Calibri"/>
                <a:cs typeface="Times New Roman"/>
              </a:rPr>
              <a:t>	- zmiana długości zatrudnienia w świadectwie pracy,</a:t>
            </a:r>
          </a:p>
          <a:p>
            <a:pPr algn="just">
              <a:lnSpc>
                <a:spcPts val="2100"/>
              </a:lnSpc>
              <a:spcAft>
                <a:spcPts val="0"/>
              </a:spcAft>
              <a:buNone/>
            </a:pPr>
            <a:r>
              <a:rPr lang="pl-PL" sz="1800" dirty="0" smtClean="0">
                <a:latin typeface="Garamond" pitchFamily="18" charset="0"/>
                <a:ea typeface="Calibri"/>
                <a:cs typeface="Times New Roman"/>
              </a:rPr>
              <a:t>	- zmiana wysokości dawki leku: „jedna tabletka co dwa dni” przetłumaczone jako „dwie tabletki codziennie”,</a:t>
            </a:r>
          </a:p>
          <a:p>
            <a:pPr algn="just">
              <a:lnSpc>
                <a:spcPts val="2100"/>
              </a:lnSpc>
              <a:spcAft>
                <a:spcPts val="0"/>
              </a:spcAft>
              <a:buNone/>
            </a:pPr>
            <a:r>
              <a:rPr lang="pl-PL" sz="1800" dirty="0" smtClean="0">
                <a:latin typeface="Garamond" pitchFamily="18" charset="0"/>
                <a:ea typeface="Calibri"/>
                <a:cs typeface="Times New Roman"/>
              </a:rPr>
              <a:t>	- zmiana w danych liczbowych podważająca sensowność badań;</a:t>
            </a:r>
          </a:p>
          <a:p>
            <a:pPr algn="just">
              <a:lnSpc>
                <a:spcPts val="2100"/>
              </a:lnSpc>
              <a:spcAft>
                <a:spcPts val="0"/>
              </a:spcAft>
              <a:buNone/>
            </a:pPr>
            <a:endParaRPr lang="pl-PL" sz="1800" dirty="0" smtClean="0">
              <a:latin typeface="Garamond"/>
              <a:ea typeface="Calibri"/>
              <a:cs typeface="Times New Roman"/>
            </a:endParaRPr>
          </a:p>
          <a:p>
            <a:pPr algn="just">
              <a:lnSpc>
                <a:spcPts val="2000"/>
              </a:lnSpc>
              <a:buNone/>
            </a:pPr>
            <a:endParaRPr lang="pl-PL" sz="1800" dirty="0" smtClean="0">
              <a:latin typeface="Garamond" pitchFamily="18" charset="0"/>
              <a:ea typeface="Calibri"/>
              <a:cs typeface="Times New Roman"/>
            </a:endParaRPr>
          </a:p>
          <a:p>
            <a:pPr algn="just">
              <a:lnSpc>
                <a:spcPts val="2000"/>
              </a:lnSpc>
              <a:buNone/>
            </a:pPr>
            <a:endParaRPr lang="pl-PL" sz="1900" dirty="0" smtClean="0">
              <a:latin typeface="Garamond" pitchFamily="18" charset="0"/>
              <a:ea typeface="Calibri"/>
              <a:cs typeface="Times New Roman"/>
            </a:endParaRPr>
          </a:p>
          <a:p>
            <a:pPr algn="just">
              <a:buNone/>
            </a:pPr>
            <a:endParaRPr lang="pl-PL" sz="1800" dirty="0" smtClean="0">
              <a:latin typeface="Garamon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a:t>
            </a:r>
            <a:r>
              <a:rPr lang="pl-PL" sz="1400" i="1" cap="all" dirty="0" smtClean="0">
                <a:solidFill>
                  <a:prstClr val="black"/>
                </a:solidFill>
                <a:latin typeface="Garamond" pitchFamily="18" charset="0"/>
              </a:rPr>
              <a:t>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 </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807524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Joanna </a:t>
            </a:r>
            <a:r>
              <a:rPr lang="pl-PL" sz="1900" b="1" cap="small" dirty="0" err="1" smtClean="0">
                <a:latin typeface="Garamond" pitchFamily="18" charset="0"/>
              </a:rPr>
              <a:t>Dybiec-Gajer</a:t>
            </a:r>
            <a:r>
              <a:rPr lang="pl-PL" sz="1900" b="1" cap="small" dirty="0" smtClean="0">
                <a:latin typeface="Garamond" pitchFamily="18" charset="0"/>
              </a:rPr>
              <a:t>, </a:t>
            </a:r>
            <a:r>
              <a:rPr lang="pl-PL" sz="1900" b="1" i="1" cap="small" dirty="0" smtClean="0">
                <a:latin typeface="Garamond" pitchFamily="18" charset="0"/>
              </a:rPr>
              <a:t>Analiza punktów krytycznych</a:t>
            </a:r>
            <a:r>
              <a:rPr lang="pl-PL" sz="1900" dirty="0" smtClean="0">
                <a:latin typeface="Garamond" pitchFamily="18" charset="0"/>
              </a:rPr>
              <a:t>, c.d.</a:t>
            </a:r>
          </a:p>
          <a:p>
            <a:pPr>
              <a:buNone/>
            </a:pPr>
            <a:r>
              <a:rPr lang="pl-PL" sz="1900" b="1" cap="small" dirty="0" smtClean="0">
                <a:latin typeface="Garamond" pitchFamily="18" charset="0"/>
              </a:rPr>
              <a:t>	</a:t>
            </a:r>
            <a:endParaRPr lang="pl-PL" sz="1900" dirty="0" smtClean="0">
              <a:latin typeface="Garamond" pitchFamily="18" charset="0"/>
            </a:endParaRPr>
          </a:p>
          <a:p>
            <a:pPr algn="just">
              <a:lnSpc>
                <a:spcPts val="1800"/>
              </a:lnSpc>
              <a:spcAft>
                <a:spcPts val="0"/>
              </a:spcAft>
              <a:buNone/>
            </a:pPr>
            <a:r>
              <a:rPr lang="pl-PL" sz="1900" cap="small" dirty="0" smtClean="0">
                <a:latin typeface="Garamond" pitchFamily="18" charset="0"/>
                <a:ea typeface="Calibri"/>
                <a:cs typeface="Times New Roman"/>
              </a:rPr>
              <a:t>	</a:t>
            </a:r>
            <a:r>
              <a:rPr lang="pl-PL" sz="1800" cap="small" dirty="0" smtClean="0">
                <a:latin typeface="Garamond" pitchFamily="18" charset="0"/>
                <a:ea typeface="Calibri"/>
                <a:cs typeface="Times New Roman"/>
              </a:rPr>
              <a:t>Przykłady kategorii błędów krytycznych z ilustracjami, </a:t>
            </a:r>
            <a:r>
              <a:rPr lang="pl-PL" sz="1800" dirty="0" smtClean="0">
                <a:latin typeface="Garamond" pitchFamily="18" charset="0"/>
              </a:rPr>
              <a:t>c.d.</a:t>
            </a:r>
            <a:endParaRPr lang="pl-PL" sz="1800" dirty="0" smtClean="0">
              <a:latin typeface="Garamond" pitchFamily="18" charset="0"/>
              <a:ea typeface="Calibri"/>
              <a:cs typeface="Times New Roman"/>
            </a:endParaRPr>
          </a:p>
          <a:p>
            <a:pPr algn="just">
              <a:lnSpc>
                <a:spcPts val="1800"/>
              </a:lnSpc>
              <a:spcAft>
                <a:spcPts val="0"/>
              </a:spcAft>
              <a:buNone/>
            </a:pPr>
            <a:endParaRPr lang="pl-PL" sz="1900" cap="small" dirty="0" smtClean="0">
              <a:latin typeface="Garamond" pitchFamily="18" charset="0"/>
              <a:ea typeface="Calibri"/>
              <a:cs typeface="Times New Roman"/>
            </a:endParaRPr>
          </a:p>
          <a:p>
            <a:pPr algn="just">
              <a:lnSpc>
                <a:spcPts val="2100"/>
              </a:lnSpc>
              <a:spcAft>
                <a:spcPts val="0"/>
              </a:spcAft>
              <a:buNone/>
            </a:pPr>
            <a:r>
              <a:rPr lang="pl-PL" sz="1900" cap="small" dirty="0" smtClean="0">
                <a:latin typeface="Garamond" pitchFamily="18" charset="0"/>
                <a:ea typeface="Calibri"/>
                <a:cs typeface="Times New Roman"/>
              </a:rPr>
              <a:t>● </a:t>
            </a:r>
            <a:r>
              <a:rPr lang="pl-PL" sz="1800" dirty="0" smtClean="0">
                <a:latin typeface="Garamond" pitchFamily="18" charset="0"/>
                <a:ea typeface="Calibri"/>
                <a:cs typeface="Times New Roman"/>
              </a:rPr>
              <a:t> błędy leksykalne</a:t>
            </a:r>
          </a:p>
          <a:p>
            <a:pPr algn="just">
              <a:lnSpc>
                <a:spcPts val="2100"/>
              </a:lnSpc>
              <a:spcAft>
                <a:spcPts val="0"/>
              </a:spcAft>
              <a:buNone/>
            </a:pPr>
            <a:r>
              <a:rPr lang="pl-PL" sz="1800" dirty="0" smtClean="0">
                <a:latin typeface="Garamond" pitchFamily="18" charset="0"/>
                <a:ea typeface="Calibri"/>
                <a:cs typeface="Times New Roman"/>
              </a:rPr>
              <a:t>	- zmiana nazwy choroby w epikryzie wypisowej,</a:t>
            </a:r>
          </a:p>
          <a:p>
            <a:pPr algn="just">
              <a:lnSpc>
                <a:spcPts val="2100"/>
              </a:lnSpc>
              <a:spcAft>
                <a:spcPts val="0"/>
              </a:spcAft>
              <a:buNone/>
            </a:pPr>
            <a:r>
              <a:rPr lang="pl-PL" sz="1800" dirty="0" smtClean="0">
                <a:latin typeface="Garamond" pitchFamily="18" charset="0"/>
                <a:ea typeface="Calibri"/>
                <a:cs typeface="Times New Roman"/>
              </a:rPr>
              <a:t>	- „pracodawca” przetłumaczony jako „pracobiorca”,</a:t>
            </a:r>
          </a:p>
          <a:p>
            <a:pPr algn="just">
              <a:lnSpc>
                <a:spcPts val="2100"/>
              </a:lnSpc>
              <a:spcAft>
                <a:spcPts val="0"/>
              </a:spcAft>
              <a:buNone/>
            </a:pPr>
            <a:r>
              <a:rPr lang="pl-PL" sz="1800" dirty="0" smtClean="0">
                <a:latin typeface="Garamond" pitchFamily="18" charset="0"/>
                <a:ea typeface="Calibri"/>
                <a:cs typeface="Times New Roman"/>
              </a:rPr>
              <a:t>	- „sprzedaż” przetłumaczona jako „kupno”;</a:t>
            </a:r>
          </a:p>
          <a:p>
            <a:pPr algn="just">
              <a:lnSpc>
                <a:spcPts val="2100"/>
              </a:lnSpc>
              <a:spcAft>
                <a:spcPts val="0"/>
              </a:spcAft>
              <a:buNone/>
            </a:pPr>
            <a:r>
              <a:rPr lang="pl-PL" sz="1800" dirty="0" smtClean="0">
                <a:latin typeface="Garamond" pitchFamily="18" charset="0"/>
                <a:ea typeface="Calibri"/>
                <a:cs typeface="Times New Roman"/>
              </a:rPr>
              <a:t>● błędy gramatyczne i interpunkcyjne, prowadzące do zmiany </a:t>
            </a:r>
            <a:r>
              <a:rPr lang="pl-PL" sz="1800" dirty="0" smtClean="0">
                <a:latin typeface="Garamond" pitchFamily="18" charset="0"/>
                <a:ea typeface="Calibri"/>
                <a:cs typeface="Times New Roman"/>
              </a:rPr>
              <a:t>sensu</a:t>
            </a:r>
            <a:br>
              <a:rPr lang="pl-PL" sz="1800" dirty="0" smtClean="0">
                <a:latin typeface="Garamond" pitchFamily="18" charset="0"/>
                <a:ea typeface="Calibri"/>
                <a:cs typeface="Times New Roman"/>
              </a:rPr>
            </a:br>
            <a:r>
              <a:rPr lang="pl-PL" sz="1800" dirty="0" smtClean="0">
                <a:latin typeface="Garamond" pitchFamily="18" charset="0"/>
                <a:ea typeface="Calibri"/>
                <a:cs typeface="Times New Roman"/>
              </a:rPr>
              <a:t>(</a:t>
            </a:r>
            <a:r>
              <a:rPr lang="pl-PL" sz="1800" dirty="0" smtClean="0">
                <a:latin typeface="Garamond" pitchFamily="18" charset="0"/>
                <a:ea typeface="Calibri"/>
                <a:cs typeface="Times New Roman"/>
              </a:rPr>
              <a:t>np. </a:t>
            </a:r>
            <a:r>
              <a:rPr lang="pl-PL" sz="1800" dirty="0" smtClean="0">
                <a:latin typeface="Garamond" pitchFamily="18" charset="0"/>
                <a:ea typeface="Calibri"/>
                <a:cs typeface="Times New Roman"/>
              </a:rPr>
              <a:t>klauzuli w </a:t>
            </a:r>
            <a:r>
              <a:rPr lang="pl-PL" sz="1800" dirty="0" smtClean="0">
                <a:latin typeface="Garamond" pitchFamily="18" charset="0"/>
                <a:ea typeface="Calibri"/>
                <a:cs typeface="Times New Roman"/>
              </a:rPr>
              <a:t>umowie)</a:t>
            </a:r>
          </a:p>
          <a:p>
            <a:pPr algn="just">
              <a:lnSpc>
                <a:spcPts val="2100"/>
              </a:lnSpc>
              <a:spcAft>
                <a:spcPts val="0"/>
              </a:spcAft>
              <a:buNone/>
            </a:pPr>
            <a:r>
              <a:rPr lang="pl-PL" sz="1800" dirty="0" smtClean="0">
                <a:latin typeface="Garamond" pitchFamily="18" charset="0"/>
                <a:ea typeface="Calibri"/>
                <a:cs typeface="Times New Roman"/>
              </a:rPr>
              <a:t>● 	pominięcia</a:t>
            </a:r>
          </a:p>
          <a:p>
            <a:pPr algn="just">
              <a:lnSpc>
                <a:spcPts val="2100"/>
              </a:lnSpc>
              <a:spcAft>
                <a:spcPts val="0"/>
              </a:spcAft>
              <a:buNone/>
            </a:pPr>
            <a:r>
              <a:rPr lang="pl-PL" sz="1800" dirty="0" smtClean="0">
                <a:latin typeface="Garamond" pitchFamily="18" charset="0"/>
                <a:ea typeface="Calibri"/>
                <a:cs typeface="Times New Roman"/>
              </a:rPr>
              <a:t>	- opuszczenie pewnych symptomów choroby skutkujące złą diagnozą;</a:t>
            </a:r>
          </a:p>
          <a:p>
            <a:pPr algn="just">
              <a:lnSpc>
                <a:spcPts val="2100"/>
              </a:lnSpc>
              <a:spcAft>
                <a:spcPts val="0"/>
              </a:spcAft>
              <a:buNone/>
            </a:pPr>
            <a:r>
              <a:rPr lang="pl-PL" sz="1800" dirty="0" smtClean="0">
                <a:latin typeface="Garamond" pitchFamily="18" charset="0"/>
                <a:ea typeface="Calibri"/>
                <a:cs typeface="Times New Roman"/>
              </a:rPr>
              <a:t>● 	sens przeciwny</a:t>
            </a:r>
          </a:p>
          <a:p>
            <a:pPr algn="just">
              <a:lnSpc>
                <a:spcPts val="2100"/>
              </a:lnSpc>
              <a:spcAft>
                <a:spcPts val="0"/>
              </a:spcAft>
              <a:buNone/>
            </a:pPr>
            <a:r>
              <a:rPr lang="pl-PL" sz="1800" dirty="0" smtClean="0">
                <a:latin typeface="Garamond" pitchFamily="18" charset="0"/>
                <a:ea typeface="Calibri"/>
                <a:cs typeface="Times New Roman"/>
              </a:rPr>
              <a:t>	- „tak” przetłumaczone jako „nie”,</a:t>
            </a:r>
          </a:p>
          <a:p>
            <a:pPr algn="just">
              <a:lnSpc>
                <a:spcPts val="2100"/>
              </a:lnSpc>
              <a:spcAft>
                <a:spcPts val="0"/>
              </a:spcAft>
              <a:buNone/>
            </a:pPr>
            <a:r>
              <a:rPr lang="pl-PL" sz="1800" dirty="0" smtClean="0">
                <a:latin typeface="Garamond" pitchFamily="18" charset="0"/>
                <a:ea typeface="Calibri"/>
                <a:cs typeface="Times New Roman"/>
              </a:rPr>
              <a:t>	- „zabawka powyżej lat trzech” przetłumaczone jako „zabawka do lat trzech”.  </a:t>
            </a:r>
          </a:p>
          <a:p>
            <a:pPr algn="just">
              <a:lnSpc>
                <a:spcPts val="2100"/>
              </a:lnSpc>
              <a:spcAft>
                <a:spcPts val="0"/>
              </a:spcAft>
              <a:buNone/>
            </a:pPr>
            <a:r>
              <a:rPr lang="pl-PL" sz="1800" dirty="0" smtClean="0">
                <a:latin typeface="Garamond" pitchFamily="18" charset="0"/>
                <a:ea typeface="Calibri"/>
                <a:cs typeface="Times New Roman"/>
              </a:rPr>
              <a:t> </a:t>
            </a:r>
          </a:p>
          <a:p>
            <a:pPr algn="just">
              <a:lnSpc>
                <a:spcPts val="2100"/>
              </a:lnSpc>
              <a:spcAft>
                <a:spcPts val="0"/>
              </a:spcAft>
              <a:buNone/>
            </a:pPr>
            <a:endParaRPr lang="pl-PL" sz="1800" dirty="0" smtClean="0">
              <a:latin typeface="Garamond"/>
              <a:ea typeface="Calibri"/>
              <a:cs typeface="Times New Roman"/>
            </a:endParaRPr>
          </a:p>
          <a:p>
            <a:pPr algn="just">
              <a:lnSpc>
                <a:spcPts val="2000"/>
              </a:lnSpc>
              <a:buNone/>
            </a:pPr>
            <a:endParaRPr lang="pl-PL" sz="1800" dirty="0" smtClean="0">
              <a:latin typeface="Garamond" pitchFamily="18" charset="0"/>
              <a:ea typeface="Calibri"/>
              <a:cs typeface="Times New Roman"/>
            </a:endParaRPr>
          </a:p>
          <a:p>
            <a:pPr algn="just">
              <a:lnSpc>
                <a:spcPts val="2000"/>
              </a:lnSpc>
              <a:buNone/>
            </a:pPr>
            <a:endParaRPr lang="pl-PL" sz="1900" dirty="0" smtClean="0">
              <a:latin typeface="Garamond" pitchFamily="18" charset="0"/>
              <a:ea typeface="Calibri"/>
              <a:cs typeface="Times New Roman"/>
            </a:endParaRPr>
          </a:p>
          <a:p>
            <a:pPr algn="just">
              <a:buNone/>
            </a:pPr>
            <a:endParaRPr lang="pl-PL" sz="1800" dirty="0" smtClean="0">
              <a:latin typeface="Garamond"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a:t>
            </a:r>
            <a:r>
              <a:rPr lang="pl-PL" sz="1400" i="1" cap="all" dirty="0" smtClean="0">
                <a:solidFill>
                  <a:prstClr val="black"/>
                </a:solidFill>
                <a:latin typeface="Garamond" pitchFamily="18" charset="0"/>
              </a:rPr>
              <a:t>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7643192"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Maria Piotrowska, </a:t>
            </a:r>
            <a:r>
              <a:rPr lang="pl-PL" sz="1900" b="1" i="1" cap="small" dirty="0" smtClean="0">
                <a:latin typeface="Garamond" pitchFamily="18" charset="0"/>
              </a:rPr>
              <a:t>System oceniania</a:t>
            </a:r>
          </a:p>
          <a:p>
            <a:pPr>
              <a:buNone/>
            </a:pPr>
            <a:r>
              <a:rPr lang="pl-PL" sz="1900" b="1" cap="small" dirty="0" smtClean="0">
                <a:latin typeface="Garamond" pitchFamily="18" charset="0"/>
              </a:rPr>
              <a:t>	</a:t>
            </a:r>
            <a:r>
              <a:rPr lang="pl-PL" sz="1800" dirty="0" smtClean="0">
                <a:latin typeface="Garamond" pitchFamily="18" charset="0"/>
              </a:rPr>
              <a:t>W: </a:t>
            </a:r>
            <a:r>
              <a:rPr lang="pl-PL" sz="1800" i="1" dirty="0" smtClean="0">
                <a:latin typeface="Garamond" pitchFamily="18" charset="0"/>
              </a:rPr>
              <a:t>Proces decyzyjny tłumacza. Podstawy metodologii nauczania przekładu pisemnego</a:t>
            </a:r>
            <a:r>
              <a:rPr lang="pl-PL" sz="1800" dirty="0" smtClean="0">
                <a:latin typeface="Garamond" pitchFamily="18" charset="0"/>
              </a:rPr>
              <a:t>, 2007</a:t>
            </a:r>
          </a:p>
          <a:p>
            <a:pPr algn="just">
              <a:buNone/>
            </a:pPr>
            <a:r>
              <a:rPr lang="pl-PL" sz="1800" dirty="0" smtClean="0">
                <a:latin typeface="Garamond" pitchFamily="18" charset="0"/>
              </a:rPr>
              <a:t>	</a:t>
            </a:r>
          </a:p>
          <a:p>
            <a:pPr algn="just">
              <a:buNone/>
            </a:pPr>
            <a:endParaRPr lang="pl-PL" sz="1800" dirty="0" smtClean="0">
              <a:latin typeface="Garamond" pitchFamily="18" charset="0"/>
            </a:endParaRPr>
          </a:p>
          <a:p>
            <a:pPr algn="just">
              <a:buNone/>
            </a:pPr>
            <a:r>
              <a:rPr lang="pl-PL" sz="1800" dirty="0" smtClean="0">
                <a:latin typeface="Garamond" pitchFamily="18" charset="0"/>
              </a:rPr>
              <a:t>	„[…] Tradycyjnie porównuje się teksty (oryginał i jego tłumaczenie) według kryteriów ekwiwalencji z negatywnym oznaczaniem (jako błędy) jakichkolwiek form odstępstwa od tych kryteriów. Klasyfikacja odbywa się w jednoznacznych kategoriach plus-minus, a w założeniu istnieje jakiś idealny model – wzór tekstu docelowego, według którego wykonane tłumaczenie jest oceniane.”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90066"/>
          </a:xfrm>
        </p:spPr>
        <p:txBody>
          <a:bodyPr>
            <a:normAutofit/>
          </a:bodyPr>
          <a:lstStyle/>
          <a:p>
            <a:pPr algn="l"/>
            <a:r>
              <a:rPr lang="pl-PL" sz="1200" i="1" cap="all" dirty="0" smtClean="0">
                <a:solidFill>
                  <a:prstClr val="black"/>
                </a:solidFill>
                <a:latin typeface="Garamond" pitchFamily="18" charset="0"/>
              </a:rPr>
              <a:t>VII  </a:t>
            </a:r>
            <a:r>
              <a:rPr lang="pl-PL" sz="1200" i="1" cap="all" dirty="0" err="1" smtClean="0">
                <a:solidFill>
                  <a:prstClr val="black"/>
                </a:solidFill>
                <a:latin typeface="Garamond" pitchFamily="18" charset="0"/>
              </a:rPr>
              <a:t>Fatal</a:t>
            </a:r>
            <a:r>
              <a:rPr lang="pl-PL" sz="1200" i="1" cap="all" dirty="0" smtClean="0">
                <a:solidFill>
                  <a:prstClr val="black"/>
                </a:solidFill>
                <a:latin typeface="Garamond" pitchFamily="18" charset="0"/>
              </a:rPr>
              <a:t> </a:t>
            </a:r>
            <a:r>
              <a:rPr lang="pl-PL" sz="1200" i="1" cap="all" dirty="0" err="1" smtClean="0">
                <a:solidFill>
                  <a:prstClr val="black"/>
                </a:solidFill>
                <a:latin typeface="Garamond" pitchFamily="18" charset="0"/>
              </a:rPr>
              <a:t>errors</a:t>
            </a:r>
            <a:r>
              <a:rPr lang="pl-PL" sz="1200" i="1" cap="all" dirty="0" smtClean="0">
                <a:solidFill>
                  <a:prstClr val="black"/>
                </a:solidFill>
                <a:latin typeface="Garamond" pitchFamily="18" charset="0"/>
              </a:rPr>
              <a:t> w przekładzie</a:t>
            </a:r>
            <a:endParaRPr lang="pl-PL" sz="1300" b="1" dirty="0"/>
          </a:p>
        </p:txBody>
      </p:sp>
      <p:sp>
        <p:nvSpPr>
          <p:cNvPr id="3" name="Symbol zastępczy zawartości 2"/>
          <p:cNvSpPr>
            <a:spLocks noGrp="1"/>
          </p:cNvSpPr>
          <p:nvPr>
            <p:ph idx="1"/>
          </p:nvPr>
        </p:nvSpPr>
        <p:spPr>
          <a:xfrm>
            <a:off x="457200" y="836712"/>
            <a:ext cx="8229600" cy="5289451"/>
          </a:xfrm>
        </p:spPr>
        <p:txBody>
          <a:bodyPr>
            <a:normAutofit/>
          </a:bodyPr>
          <a:lstStyle/>
          <a:p>
            <a:pPr algn="just">
              <a:lnSpc>
                <a:spcPts val="1800"/>
              </a:lnSpc>
              <a:spcAft>
                <a:spcPts val="0"/>
              </a:spcAft>
              <a:buNone/>
            </a:pPr>
            <a:r>
              <a:rPr lang="pl-PL" sz="5500" b="1" dirty="0" smtClean="0">
                <a:latin typeface="Garamond" pitchFamily="18" charset="0"/>
                <a:ea typeface="Times New Roman"/>
                <a:cs typeface="Times New Roman"/>
              </a:rPr>
              <a:t>	</a:t>
            </a:r>
          </a:p>
          <a:p>
            <a:pPr algn="just">
              <a:lnSpc>
                <a:spcPts val="1800"/>
              </a:lnSpc>
              <a:spcAft>
                <a:spcPts val="0"/>
              </a:spcAft>
              <a:buNone/>
            </a:pPr>
            <a:endParaRPr lang="pl-PL" sz="6400" dirty="0" smtClean="0">
              <a:latin typeface="Garamond"/>
              <a:ea typeface="Times New Roman"/>
              <a:cs typeface="Times New Roman"/>
            </a:endParaRPr>
          </a:p>
          <a:p>
            <a:pPr algn="just">
              <a:lnSpc>
                <a:spcPts val="1800"/>
              </a:lnSpc>
              <a:spcAft>
                <a:spcPts val="0"/>
              </a:spcAft>
              <a:buNone/>
            </a:pPr>
            <a:endParaRPr lang="pl-PL" sz="6400" dirty="0" smtClean="0">
              <a:latin typeface="Garamond"/>
              <a:ea typeface="Times New Roman"/>
              <a:cs typeface="Times New Roman"/>
            </a:endParaRPr>
          </a:p>
          <a:p>
            <a:pPr algn="just">
              <a:lnSpc>
                <a:spcPts val="1800"/>
              </a:lnSpc>
              <a:spcAft>
                <a:spcPts val="0"/>
              </a:spcAft>
              <a:buNone/>
            </a:pPr>
            <a:endParaRPr lang="pl-PL" sz="6400" dirty="0" smtClean="0">
              <a:latin typeface="Garamond"/>
              <a:ea typeface="Times New Roman"/>
              <a:cs typeface="Times New Roman"/>
            </a:endParaRPr>
          </a:p>
          <a:p>
            <a:pPr algn="ctr">
              <a:lnSpc>
                <a:spcPts val="1800"/>
              </a:lnSpc>
              <a:spcAft>
                <a:spcPts val="0"/>
              </a:spcAft>
              <a:buNone/>
            </a:pPr>
            <a:endParaRPr lang="pl-PL" sz="2000" dirty="0" smtClean="0">
              <a:latin typeface="Garamond"/>
              <a:ea typeface="Times New Roman"/>
              <a:cs typeface="Times New Roman"/>
            </a:endParaRPr>
          </a:p>
          <a:p>
            <a:pPr algn="ctr">
              <a:lnSpc>
                <a:spcPts val="1800"/>
              </a:lnSpc>
              <a:spcAft>
                <a:spcPts val="0"/>
              </a:spcAft>
              <a:buNone/>
            </a:pPr>
            <a:endParaRPr lang="pl-PL" sz="2800" dirty="0" smtClean="0">
              <a:latin typeface="Garamond"/>
              <a:ea typeface="Times New Roman"/>
              <a:cs typeface="Times New Roman"/>
            </a:endParaRPr>
          </a:p>
          <a:p>
            <a:pPr algn="ctr">
              <a:lnSpc>
                <a:spcPts val="2300"/>
              </a:lnSpc>
              <a:spcAft>
                <a:spcPts val="0"/>
              </a:spcAft>
              <a:buNone/>
            </a:pPr>
            <a:r>
              <a:rPr lang="pl-PL" sz="2800" dirty="0" smtClean="0">
                <a:latin typeface="Garamond"/>
                <a:ea typeface="Times New Roman"/>
                <a:cs typeface="Times New Roman"/>
              </a:rPr>
              <a:t>Dziękuję Państwu</a:t>
            </a:r>
          </a:p>
          <a:p>
            <a:pPr algn="ctr">
              <a:lnSpc>
                <a:spcPts val="2300"/>
              </a:lnSpc>
              <a:spcAft>
                <a:spcPts val="0"/>
              </a:spcAft>
              <a:buNone/>
            </a:pPr>
            <a:r>
              <a:rPr lang="pl-PL" sz="2800" dirty="0" smtClean="0">
                <a:latin typeface="Garamond"/>
                <a:ea typeface="Times New Roman"/>
                <a:cs typeface="Times New Roman"/>
              </a:rPr>
              <a:t>za uwagę</a:t>
            </a:r>
          </a:p>
          <a:p>
            <a:pPr algn="just">
              <a:lnSpc>
                <a:spcPts val="2300"/>
              </a:lnSpc>
              <a:spcAft>
                <a:spcPts val="0"/>
              </a:spcAft>
              <a:buNone/>
            </a:pPr>
            <a:r>
              <a:rPr lang="pl-PL" sz="6400" dirty="0" smtClean="0">
                <a:latin typeface="Garamond"/>
                <a:ea typeface="Times New Roman"/>
                <a:cs typeface="Times New Roman"/>
              </a:rPr>
              <a:t>	</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a:t>
            </a:r>
            <a:r>
              <a:rPr lang="pl-PL" sz="1400" i="1" cap="all" dirty="0" smtClean="0">
                <a:solidFill>
                  <a:prstClr val="black"/>
                </a:solidFill>
                <a:latin typeface="Garamond" pitchFamily="18" charset="0"/>
              </a:rPr>
              <a:t> 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7859216"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Maria Piotrowska, </a:t>
            </a:r>
            <a:r>
              <a:rPr lang="pl-PL" sz="1900" b="1" i="1" cap="small" dirty="0" smtClean="0">
                <a:latin typeface="Garamond" pitchFamily="18" charset="0"/>
              </a:rPr>
              <a:t>System oceniania</a:t>
            </a:r>
            <a:r>
              <a:rPr lang="pl-PL" sz="1900" dirty="0" smtClean="0">
                <a:latin typeface="Garamond" pitchFamily="18" charset="0"/>
              </a:rPr>
              <a:t>, c.d.</a:t>
            </a:r>
          </a:p>
          <a:p>
            <a:pPr>
              <a:buNone/>
            </a:pPr>
            <a:r>
              <a:rPr lang="pl-PL" sz="1900" b="1" cap="small" dirty="0" smtClean="0">
                <a:latin typeface="Garamond" pitchFamily="18" charset="0"/>
              </a:rPr>
              <a:t>	</a:t>
            </a:r>
            <a:endParaRPr lang="pl-PL" sz="1800" dirty="0" smtClean="0">
              <a:latin typeface="Garamond" pitchFamily="18" charset="0"/>
            </a:endParaRPr>
          </a:p>
          <a:p>
            <a:pPr algn="just">
              <a:buNone/>
            </a:pPr>
            <a:r>
              <a:rPr lang="pl-PL" sz="1800" dirty="0" smtClean="0">
                <a:latin typeface="Garamond" pitchFamily="18" charset="0"/>
              </a:rPr>
              <a:t>	Dwa profile oceniania:</a:t>
            </a:r>
          </a:p>
          <a:p>
            <a:pPr algn="just">
              <a:buNone/>
            </a:pPr>
            <a:r>
              <a:rPr lang="pl-PL" sz="1800" dirty="0" smtClean="0">
                <a:latin typeface="Garamond" pitchFamily="18" charset="0"/>
              </a:rPr>
              <a:t>	</a:t>
            </a:r>
            <a:r>
              <a:rPr lang="pl-PL" sz="1800" dirty="0" smtClean="0">
                <a:latin typeface="Garamond" pitchFamily="18" charset="0"/>
              </a:rPr>
              <a:t>1. ocena </a:t>
            </a:r>
            <a:r>
              <a:rPr lang="pl-PL" sz="1800" dirty="0" smtClean="0">
                <a:latin typeface="Garamond" pitchFamily="18" charset="0"/>
              </a:rPr>
              <a:t>tłumaczenia dla celów </a:t>
            </a:r>
            <a:r>
              <a:rPr lang="pl-PL" sz="1800" dirty="0" smtClean="0">
                <a:latin typeface="Garamond" pitchFamily="18" charset="0"/>
              </a:rPr>
              <a:t>zawodowych</a:t>
            </a:r>
          </a:p>
          <a:p>
            <a:pPr algn="just">
              <a:buNone/>
            </a:pPr>
            <a:r>
              <a:rPr lang="pl-PL" sz="1800" dirty="0" smtClean="0">
                <a:latin typeface="Garamond" pitchFamily="18" charset="0"/>
              </a:rPr>
              <a:t>	(</a:t>
            </a:r>
            <a:r>
              <a:rPr lang="pl-PL" sz="1800" dirty="0" smtClean="0">
                <a:latin typeface="Garamond" pitchFamily="18" charset="0"/>
              </a:rPr>
              <a:t>ocenianie według standardów profesjonalnych i akredytacyjnych)</a:t>
            </a:r>
          </a:p>
          <a:p>
            <a:pPr algn="just">
              <a:buNone/>
            </a:pPr>
            <a:r>
              <a:rPr lang="pl-PL" sz="1800" dirty="0" smtClean="0">
                <a:latin typeface="Garamond" pitchFamily="18" charset="0"/>
              </a:rPr>
              <a:t>	</a:t>
            </a:r>
            <a:r>
              <a:rPr lang="pl-PL" sz="1800" dirty="0" smtClean="0">
                <a:latin typeface="Garamond" pitchFamily="18" charset="0"/>
              </a:rPr>
              <a:t>2. ocena </a:t>
            </a:r>
            <a:r>
              <a:rPr lang="pl-PL" sz="1800" dirty="0" smtClean="0">
                <a:latin typeface="Garamond" pitchFamily="18" charset="0"/>
              </a:rPr>
              <a:t>dla celów </a:t>
            </a:r>
            <a:r>
              <a:rPr lang="pl-PL" sz="1800" dirty="0" smtClean="0">
                <a:latin typeface="Garamond" pitchFamily="18" charset="0"/>
              </a:rPr>
              <a:t>pedagogicznych</a:t>
            </a:r>
          </a:p>
          <a:p>
            <a:pPr algn="just">
              <a:buNone/>
            </a:pPr>
            <a:r>
              <a:rPr lang="pl-PL" sz="1800" dirty="0" smtClean="0">
                <a:latin typeface="Garamond" pitchFamily="18" charset="0"/>
              </a:rPr>
              <a:t>	(</a:t>
            </a:r>
            <a:r>
              <a:rPr lang="pl-PL" sz="1800" dirty="0" smtClean="0">
                <a:latin typeface="Garamond" pitchFamily="18" charset="0"/>
              </a:rPr>
              <a:t>określenie postępu ucznia na poszczególnych etapach nauki)</a:t>
            </a:r>
          </a:p>
          <a:p>
            <a:pPr algn="just">
              <a:buNone/>
            </a:pPr>
            <a:r>
              <a:rPr lang="pl-PL" sz="1800" dirty="0" smtClean="0">
                <a:latin typeface="Garamond" pitchFamily="18" charset="0"/>
              </a:rPr>
              <a:t> </a:t>
            </a:r>
          </a:p>
          <a:p>
            <a:pPr algn="just">
              <a:buNone/>
            </a:pPr>
            <a:r>
              <a:rPr lang="pl-PL" sz="1800" dirty="0" smtClean="0">
                <a:latin typeface="Garamond" pitchFamily="18" charset="0"/>
              </a:rPr>
              <a:t>	„Przede wszystkim należy odpowiedzieć sobie na pytanie, co oceniamy: tłumacza czy tłumaczenie […], kompetencję tłumaczeniową czy produkt tłumaczenia”.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a:t>
            </a:r>
            <a:r>
              <a:rPr lang="pl-PL" sz="1400" i="1" cap="all" dirty="0" smtClean="0">
                <a:solidFill>
                  <a:prstClr val="black"/>
                </a:solidFill>
                <a:latin typeface="Garamond" pitchFamily="18" charset="0"/>
              </a:rPr>
              <a:t> 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7787208"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Maria Piotrowska, </a:t>
            </a:r>
            <a:r>
              <a:rPr lang="pl-PL" sz="1900" b="1" i="1" cap="small" dirty="0" smtClean="0">
                <a:latin typeface="Garamond" pitchFamily="18" charset="0"/>
              </a:rPr>
              <a:t>System oceniania</a:t>
            </a:r>
            <a:r>
              <a:rPr lang="pl-PL" sz="1900" dirty="0" smtClean="0">
                <a:latin typeface="Garamond" pitchFamily="18" charset="0"/>
              </a:rPr>
              <a:t>, c.d.</a:t>
            </a:r>
          </a:p>
          <a:p>
            <a:pPr>
              <a:buNone/>
            </a:pPr>
            <a:r>
              <a:rPr lang="pl-PL" sz="1900" b="1" cap="small" dirty="0" smtClean="0">
                <a:latin typeface="Garamond" pitchFamily="18" charset="0"/>
              </a:rPr>
              <a:t>	</a:t>
            </a:r>
            <a:endParaRPr lang="pl-PL" sz="1800" dirty="0" smtClean="0">
              <a:latin typeface="Garamond" pitchFamily="18" charset="0"/>
            </a:endParaRPr>
          </a:p>
          <a:p>
            <a:pPr algn="just">
              <a:buNone/>
            </a:pPr>
            <a:r>
              <a:rPr lang="pl-PL" sz="1800" dirty="0" smtClean="0">
                <a:latin typeface="Garamond" pitchFamily="18" charset="0"/>
              </a:rPr>
              <a:t>	</a:t>
            </a:r>
            <a:r>
              <a:rPr lang="pl-PL" sz="1800" cap="small" dirty="0" smtClean="0">
                <a:latin typeface="Garamond" pitchFamily="18" charset="0"/>
              </a:rPr>
              <a:t>Pięciostopniowa skala oceny tłumaczeń wg </a:t>
            </a:r>
            <a:r>
              <a:rPr lang="pl-PL" sz="1800" cap="small" dirty="0" err="1" smtClean="0">
                <a:latin typeface="Garamond" pitchFamily="18" charset="0"/>
              </a:rPr>
              <a:t>Kiraly’ego</a:t>
            </a:r>
            <a:endParaRPr lang="pl-PL" sz="1800" cap="small" dirty="0" smtClean="0">
              <a:latin typeface="Garamond" pitchFamily="18" charset="0"/>
            </a:endParaRPr>
          </a:p>
          <a:p>
            <a:pPr algn="just">
              <a:buNone/>
            </a:pPr>
            <a:r>
              <a:rPr lang="pl-PL" sz="1800" dirty="0" smtClean="0">
                <a:latin typeface="Garamond" pitchFamily="18" charset="0"/>
              </a:rPr>
              <a:t>	(→ Don </a:t>
            </a:r>
            <a:r>
              <a:rPr lang="pl-PL" sz="1800" dirty="0" err="1" smtClean="0">
                <a:latin typeface="Garamond" pitchFamily="18" charset="0"/>
              </a:rPr>
              <a:t>Kiraly</a:t>
            </a:r>
            <a:r>
              <a:rPr lang="pl-PL" sz="1800" dirty="0" smtClean="0">
                <a:latin typeface="Garamond" pitchFamily="18" charset="0"/>
              </a:rPr>
              <a:t>, </a:t>
            </a:r>
            <a:r>
              <a:rPr lang="pl-PL" sz="1800" i="1" dirty="0" err="1" smtClean="0">
                <a:latin typeface="Garamond" pitchFamily="18" charset="0"/>
              </a:rPr>
              <a:t>Pathways</a:t>
            </a:r>
            <a:r>
              <a:rPr lang="pl-PL" sz="1800" i="1" dirty="0" smtClean="0">
                <a:latin typeface="Garamond" pitchFamily="18" charset="0"/>
              </a:rPr>
              <a:t> to </a:t>
            </a:r>
            <a:r>
              <a:rPr lang="pl-PL" sz="1800" i="1" dirty="0" err="1" smtClean="0">
                <a:latin typeface="Garamond" pitchFamily="18" charset="0"/>
              </a:rPr>
              <a:t>Translation</a:t>
            </a:r>
            <a:r>
              <a:rPr lang="pl-PL" sz="1800" i="1" dirty="0" smtClean="0">
                <a:latin typeface="Garamond" pitchFamily="18" charset="0"/>
              </a:rPr>
              <a:t>. </a:t>
            </a:r>
            <a:r>
              <a:rPr lang="pl-PL" sz="1800" i="1" dirty="0" err="1" smtClean="0">
                <a:latin typeface="Garamond" pitchFamily="18" charset="0"/>
              </a:rPr>
              <a:t>Pedagogy</a:t>
            </a:r>
            <a:r>
              <a:rPr lang="pl-PL" sz="1800" i="1" dirty="0" smtClean="0">
                <a:latin typeface="Garamond" pitchFamily="18" charset="0"/>
              </a:rPr>
              <a:t> and </a:t>
            </a:r>
            <a:r>
              <a:rPr lang="pl-PL" sz="1800" i="1" dirty="0" err="1" smtClean="0">
                <a:latin typeface="Garamond" pitchFamily="18" charset="0"/>
              </a:rPr>
              <a:t>Process</a:t>
            </a:r>
            <a:r>
              <a:rPr lang="pl-PL" sz="1800" dirty="0" smtClean="0">
                <a:latin typeface="Garamond" pitchFamily="18" charset="0"/>
              </a:rPr>
              <a:t>, 1995)</a:t>
            </a:r>
          </a:p>
          <a:p>
            <a:pPr algn="just">
              <a:buNone/>
            </a:pPr>
            <a:endParaRPr lang="pl-PL" sz="1800" dirty="0" smtClean="0">
              <a:latin typeface="Garamond" pitchFamily="18" charset="0"/>
            </a:endParaRPr>
          </a:p>
          <a:p>
            <a:pPr algn="just">
              <a:buNone/>
            </a:pPr>
            <a:r>
              <a:rPr lang="pl-PL" sz="1800" dirty="0" smtClean="0">
                <a:latin typeface="Garamond" pitchFamily="18" charset="0"/>
              </a:rPr>
              <a:t>	5 – bardzo dobre tłumaczenie; nie zawiera błędów w odniesieniu do norm języka docelowego i jest funkcjonalnie akceptowalnym tłumaczeniem tekstu źródłowego;</a:t>
            </a:r>
          </a:p>
          <a:p>
            <a:pPr algn="just">
              <a:buNone/>
            </a:pPr>
            <a:r>
              <a:rPr lang="pl-PL" sz="1800" dirty="0" smtClean="0">
                <a:latin typeface="Garamond" pitchFamily="18" charset="0"/>
              </a:rPr>
              <a:t>	4 – tłumaczenie jest zasadniczo poprawne; zawiera kilka drobnych usterek</a:t>
            </a:r>
            <a:r>
              <a:rPr lang="pl-PL" sz="1800" dirty="0" smtClean="0">
                <a:latin typeface="Garamond" pitchFamily="18" charset="0"/>
              </a:rPr>
              <a:t>,</a:t>
            </a:r>
            <a:br>
              <a:rPr lang="pl-PL" sz="1800" dirty="0" smtClean="0">
                <a:latin typeface="Garamond" pitchFamily="18" charset="0"/>
              </a:rPr>
            </a:br>
            <a:r>
              <a:rPr lang="pl-PL" sz="1800" dirty="0" smtClean="0">
                <a:latin typeface="Garamond" pitchFamily="18" charset="0"/>
              </a:rPr>
              <a:t>które </a:t>
            </a:r>
            <a:r>
              <a:rPr lang="pl-PL" sz="1800" dirty="0" smtClean="0">
                <a:latin typeface="Garamond" pitchFamily="18" charset="0"/>
              </a:rPr>
              <a:t>łatwo usunąć;</a:t>
            </a:r>
          </a:p>
          <a:p>
            <a:pPr algn="just">
              <a:buNone/>
            </a:pPr>
            <a:r>
              <a:rPr lang="pl-PL" sz="1800" dirty="0" smtClean="0">
                <a:latin typeface="Garamond" pitchFamily="18" charset="0"/>
              </a:rPr>
              <a:t>	3 – tłumaczenie jest raczej adekwatne; zawiera kilka błędów i wymaga poprawy przed oddaniem zleceniodawcy;</a:t>
            </a:r>
          </a:p>
          <a:p>
            <a:pPr algn="just">
              <a:buNone/>
            </a:pPr>
            <a:r>
              <a:rPr lang="pl-PL" sz="1800" dirty="0" smtClean="0">
                <a:latin typeface="Garamond" pitchFamily="18" charset="0"/>
              </a:rPr>
              <a:t>	2 – tłumaczenie jest słabe; wymaga zasadniczych zmian przed oddaniem zleceniodawcy;</a:t>
            </a:r>
          </a:p>
          <a:p>
            <a:pPr algn="just">
              <a:buNone/>
            </a:pPr>
            <a:r>
              <a:rPr lang="pl-PL" sz="1800" dirty="0" smtClean="0">
                <a:latin typeface="Garamond" pitchFamily="18" charset="0"/>
              </a:rPr>
              <a:t>	1 – tłumaczenie nie jest akceptowalne.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a:t>
            </a:r>
            <a:r>
              <a:rPr lang="pl-PL" sz="1400" i="1" cap="all" dirty="0" smtClean="0">
                <a:solidFill>
                  <a:prstClr val="black"/>
                </a:solidFill>
                <a:latin typeface="Garamond" pitchFamily="18" charset="0"/>
              </a:rPr>
              <a:t> 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7931224"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Maria Piotrowska, </a:t>
            </a:r>
            <a:r>
              <a:rPr lang="pl-PL" sz="1900" b="1" i="1" cap="small" dirty="0" smtClean="0">
                <a:latin typeface="Garamond" pitchFamily="18" charset="0"/>
              </a:rPr>
              <a:t>System oceniania</a:t>
            </a:r>
            <a:r>
              <a:rPr lang="pl-PL" sz="1900" dirty="0" smtClean="0">
                <a:latin typeface="Garamond" pitchFamily="18" charset="0"/>
              </a:rPr>
              <a:t>, c.d.</a:t>
            </a:r>
          </a:p>
          <a:p>
            <a:pPr>
              <a:buNone/>
            </a:pPr>
            <a:r>
              <a:rPr lang="pl-PL" sz="1900" b="1" cap="small" dirty="0" smtClean="0">
                <a:latin typeface="Garamond" pitchFamily="18" charset="0"/>
              </a:rPr>
              <a:t>	</a:t>
            </a:r>
            <a:endParaRPr lang="pl-PL" sz="1800" dirty="0" smtClean="0">
              <a:latin typeface="Garamond" pitchFamily="18" charset="0"/>
            </a:endParaRPr>
          </a:p>
          <a:p>
            <a:pPr algn="just">
              <a:buNone/>
            </a:pPr>
            <a:r>
              <a:rPr lang="pl-PL" sz="1800" dirty="0" smtClean="0">
                <a:latin typeface="Garamond" pitchFamily="18" charset="0"/>
              </a:rPr>
              <a:t>	Większość organów akredytacyjnych używa systemu punktowego, w którym ogólna ocena pracy pomniejszana jest za błędy, np.</a:t>
            </a:r>
          </a:p>
          <a:p>
            <a:pPr algn="just">
              <a:buNone/>
            </a:pPr>
            <a:endParaRPr lang="pl-PL" sz="1800" dirty="0" smtClean="0">
              <a:latin typeface="Garamond" pitchFamily="18" charset="0"/>
            </a:endParaRPr>
          </a:p>
          <a:p>
            <a:pPr algn="just">
              <a:buNone/>
            </a:pPr>
            <a:r>
              <a:rPr lang="pl-PL" sz="1800" dirty="0" smtClean="0">
                <a:latin typeface="Garamond" pitchFamily="18" charset="0"/>
              </a:rPr>
              <a:t>	nonsens 		- 20</a:t>
            </a:r>
          </a:p>
          <a:p>
            <a:pPr algn="just">
              <a:buNone/>
            </a:pPr>
            <a:r>
              <a:rPr lang="pl-PL" sz="1800" dirty="0" smtClean="0">
                <a:latin typeface="Garamond" pitchFamily="18" charset="0"/>
              </a:rPr>
              <a:t>	błędny sens		- 10 do - 15</a:t>
            </a:r>
          </a:p>
          <a:p>
            <a:pPr algn="just">
              <a:buNone/>
            </a:pPr>
            <a:r>
              <a:rPr lang="pl-PL" sz="1800" dirty="0" smtClean="0">
                <a:latin typeface="Garamond" pitchFamily="18" charset="0"/>
              </a:rPr>
              <a:t>	opuszczenie		- 5 do -15</a:t>
            </a:r>
          </a:p>
          <a:p>
            <a:pPr algn="just">
              <a:buNone/>
            </a:pPr>
            <a:r>
              <a:rPr lang="pl-PL" sz="1800" dirty="0" smtClean="0">
                <a:latin typeface="Garamond" pitchFamily="18" charset="0"/>
              </a:rPr>
              <a:t>	kalki/zapożyczenia	- 5 do - 10</a:t>
            </a:r>
          </a:p>
          <a:p>
            <a:pPr algn="just">
              <a:buNone/>
            </a:pPr>
            <a:r>
              <a:rPr lang="pl-PL" sz="1800" dirty="0" smtClean="0">
                <a:latin typeface="Garamond" pitchFamily="18" charset="0"/>
              </a:rPr>
              <a:t>	składnia i gramatyka	- 5 do - 10</a:t>
            </a:r>
          </a:p>
          <a:p>
            <a:pPr algn="just">
              <a:buNone/>
            </a:pPr>
            <a:r>
              <a:rPr lang="pl-PL" sz="1800" dirty="0" smtClean="0">
                <a:latin typeface="Garamond" pitchFamily="18" charset="0"/>
              </a:rPr>
              <a:t>	ortografia		- 2 </a:t>
            </a:r>
            <a:r>
              <a:rPr lang="pl-PL" sz="1800" smtClean="0">
                <a:latin typeface="Garamond" pitchFamily="18" charset="0"/>
              </a:rPr>
              <a:t>do </a:t>
            </a:r>
            <a:r>
              <a:rPr lang="pl-PL" sz="1800" smtClean="0">
                <a:latin typeface="Garamond" pitchFamily="18" charset="0"/>
              </a:rPr>
              <a:t>- </a:t>
            </a:r>
            <a:r>
              <a:rPr lang="pl-PL" sz="1800" dirty="0" smtClean="0">
                <a:latin typeface="Garamond" pitchFamily="18" charset="0"/>
              </a:rPr>
              <a:t>5</a:t>
            </a:r>
          </a:p>
          <a:p>
            <a:pPr algn="just">
              <a:buNone/>
            </a:pPr>
            <a:r>
              <a:rPr lang="pl-PL" sz="1800" dirty="0" smtClean="0">
                <a:latin typeface="Garamond" pitchFamily="18" charset="0"/>
              </a:rPr>
              <a:t>	ogólna ocena		+ lub </a:t>
            </a:r>
            <a:r>
              <a:rPr lang="pl-PL" sz="1800" dirty="0" smtClean="0">
                <a:latin typeface="Garamond" pitchFamily="18" charset="0"/>
              </a:rPr>
              <a:t>- </a:t>
            </a:r>
            <a:r>
              <a:rPr lang="pl-PL" sz="1800" dirty="0" smtClean="0">
                <a:latin typeface="Garamond" pitchFamily="18" charset="0"/>
              </a:rPr>
              <a:t>20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a:t>
            </a:r>
            <a:r>
              <a:rPr lang="pl-PL" sz="1400" i="1" cap="all" dirty="0" smtClean="0">
                <a:solidFill>
                  <a:prstClr val="black"/>
                </a:solidFill>
                <a:latin typeface="Garamond" pitchFamily="18" charset="0"/>
              </a:rPr>
              <a:t> 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807524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Maria Piotrowska, </a:t>
            </a:r>
            <a:r>
              <a:rPr lang="pl-PL" sz="1900" b="1" i="1" cap="small" dirty="0" smtClean="0">
                <a:latin typeface="Garamond" pitchFamily="18" charset="0"/>
              </a:rPr>
              <a:t>System oceniania</a:t>
            </a:r>
            <a:r>
              <a:rPr lang="pl-PL" sz="1900" dirty="0" smtClean="0">
                <a:latin typeface="Garamond" pitchFamily="18" charset="0"/>
              </a:rPr>
              <a:t>, c.d.</a:t>
            </a:r>
          </a:p>
          <a:p>
            <a:pPr>
              <a:buNone/>
            </a:pPr>
            <a:r>
              <a:rPr lang="pl-PL" sz="1900" b="1" cap="small" dirty="0" smtClean="0">
                <a:latin typeface="Garamond" pitchFamily="18" charset="0"/>
              </a:rPr>
              <a:t>	</a:t>
            </a:r>
            <a:endParaRPr lang="pl-PL" sz="1800" dirty="0" smtClean="0">
              <a:latin typeface="Garamond" pitchFamily="18" charset="0"/>
            </a:endParaRPr>
          </a:p>
          <a:p>
            <a:pPr algn="just">
              <a:buNone/>
            </a:pPr>
            <a:r>
              <a:rPr lang="pl-PL" sz="1800" dirty="0" smtClean="0">
                <a:latin typeface="Garamond" pitchFamily="18" charset="0"/>
              </a:rPr>
              <a:t>	</a:t>
            </a:r>
          </a:p>
          <a:p>
            <a:pPr algn="just">
              <a:buNone/>
            </a:pPr>
            <a:r>
              <a:rPr lang="pl-PL" sz="1800" dirty="0" smtClean="0">
                <a:latin typeface="Garamond" pitchFamily="18" charset="0"/>
              </a:rPr>
              <a:t>	</a:t>
            </a:r>
          </a:p>
          <a:p>
            <a:pPr algn="just">
              <a:buNone/>
            </a:pPr>
            <a:r>
              <a:rPr lang="pl-PL" sz="1800" dirty="0" smtClean="0">
                <a:latin typeface="Garamond" pitchFamily="18" charset="0"/>
              </a:rPr>
              <a:t>	„Dotychczasowe systemy oceniania nie uwzględniały postępu uczącego się, skupiając się wyłącznie na ocenie produktu. Skupianie się na negatywnym, a nie pozytywnym aspekcie pracy działa </a:t>
            </a:r>
            <a:r>
              <a:rPr lang="pl-PL" sz="1800" dirty="0" err="1" smtClean="0">
                <a:latin typeface="Garamond" pitchFamily="18" charset="0"/>
              </a:rPr>
              <a:t>antymotywacyjnie</a:t>
            </a:r>
            <a:r>
              <a:rPr lang="pl-PL" sz="1800" dirty="0" smtClean="0">
                <a:latin typeface="Garamond" pitchFamily="18" charset="0"/>
              </a:rPr>
              <a:t>. Stosowanie punktowego systemu oceniania, pozornie obiektywnego, jest w gruncie rzeczy dość arbitralne i niejasne, ponieważ mierzenie danego błędu ilością punktów (w stosunku do innego błędu, np. o dwa punkty „gorszego”) jest bardzo </a:t>
            </a:r>
            <a:r>
              <a:rPr lang="pl-PL" sz="1800" dirty="0" smtClean="0">
                <a:latin typeface="Garamond" pitchFamily="18" charset="0"/>
              </a:rPr>
              <a:t>nierzetelne.”</a:t>
            </a:r>
            <a:endParaRPr lang="pl-PL" sz="1800" dirty="0" smtClean="0">
              <a:latin typeface="Garamond"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807524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Maria Piotrowska, </a:t>
            </a:r>
            <a:r>
              <a:rPr lang="pl-PL" sz="1900" b="1" i="1" cap="small" dirty="0" smtClean="0">
                <a:latin typeface="Garamond" pitchFamily="18" charset="0"/>
              </a:rPr>
              <a:t>System oceniania</a:t>
            </a:r>
            <a:r>
              <a:rPr lang="pl-PL" sz="1900" dirty="0" smtClean="0">
                <a:latin typeface="Garamond" pitchFamily="18" charset="0"/>
              </a:rPr>
              <a:t>, c.d.</a:t>
            </a:r>
          </a:p>
          <a:p>
            <a:pPr>
              <a:buNone/>
            </a:pPr>
            <a:r>
              <a:rPr lang="pl-PL" sz="1900" b="1" cap="small" dirty="0" smtClean="0">
                <a:latin typeface="Garamond" pitchFamily="18" charset="0"/>
              </a:rPr>
              <a:t>	</a:t>
            </a:r>
            <a:endParaRPr lang="pl-PL" sz="1800" dirty="0" smtClean="0">
              <a:latin typeface="Garamond" pitchFamily="18" charset="0"/>
            </a:endParaRPr>
          </a:p>
          <a:p>
            <a:pPr algn="just">
              <a:buNone/>
            </a:pPr>
            <a:r>
              <a:rPr lang="pl-PL" sz="1800" dirty="0" smtClean="0">
                <a:latin typeface="Garamond" pitchFamily="18" charset="0"/>
              </a:rPr>
              <a:t>	</a:t>
            </a:r>
            <a:r>
              <a:rPr lang="pl-PL" sz="1900" cap="small" dirty="0" smtClean="0">
                <a:latin typeface="Garamond" pitchFamily="18" charset="0"/>
              </a:rPr>
              <a:t>Propozycja Autorki: Skala oceniania tłumaczeń pisemnych</a:t>
            </a:r>
            <a:r>
              <a:rPr lang="pl-PL" sz="1800" dirty="0" smtClean="0">
                <a:latin typeface="Garamond" pitchFamily="18" charset="0"/>
              </a:rPr>
              <a:t>:</a:t>
            </a:r>
          </a:p>
          <a:p>
            <a:pPr algn="just">
              <a:buNone/>
            </a:pPr>
            <a:r>
              <a:rPr lang="pl-PL" sz="1800" dirty="0" smtClean="0">
                <a:latin typeface="Garamond" pitchFamily="18" charset="0"/>
              </a:rPr>
              <a:t> </a:t>
            </a:r>
          </a:p>
          <a:p>
            <a:pPr algn="just">
              <a:buNone/>
            </a:pPr>
            <a:r>
              <a:rPr lang="pl-PL" sz="1800" dirty="0" smtClean="0">
                <a:latin typeface="Garamond" pitchFamily="18" charset="0"/>
              </a:rPr>
              <a:t>	</a:t>
            </a:r>
            <a:r>
              <a:rPr lang="pl-PL" sz="1800" b="1" dirty="0" smtClean="0">
                <a:latin typeface="Garamond" pitchFamily="18" charset="0"/>
              </a:rPr>
              <a:t>wyróżniający</a:t>
            </a:r>
            <a:r>
              <a:rPr lang="pl-PL" sz="1800" dirty="0" smtClean="0">
                <a:latin typeface="Garamond" pitchFamily="18" charset="0"/>
              </a:rPr>
              <a:t> = wybitna jakość, tłumaczenie spełnia standardy profesjonalne pod każdym względem</a:t>
            </a:r>
          </a:p>
          <a:p>
            <a:pPr algn="just">
              <a:buNone/>
            </a:pPr>
            <a:r>
              <a:rPr lang="pl-PL" sz="1800" dirty="0" smtClean="0">
                <a:latin typeface="Garamond" pitchFamily="18" charset="0"/>
              </a:rPr>
              <a:t>	</a:t>
            </a:r>
            <a:r>
              <a:rPr lang="pl-PL" sz="1800" b="1" dirty="0" smtClean="0">
                <a:latin typeface="Garamond" pitchFamily="18" charset="0"/>
              </a:rPr>
              <a:t>bardzo dobry</a:t>
            </a:r>
            <a:r>
              <a:rPr lang="pl-PL" sz="1800" dirty="0" smtClean="0">
                <a:latin typeface="Garamond" pitchFamily="18" charset="0"/>
              </a:rPr>
              <a:t> = pomimo drobnych niedoskonałości (np. błędnej interpunkcji lub przestawki literowej) tłumaczenie wyróżnia bardzo dobra jakość</a:t>
            </a:r>
          </a:p>
          <a:p>
            <a:pPr algn="just">
              <a:buNone/>
            </a:pPr>
            <a:r>
              <a:rPr lang="pl-PL" sz="1800" dirty="0" smtClean="0">
                <a:latin typeface="Garamond" pitchFamily="18" charset="0"/>
              </a:rPr>
              <a:t>	</a:t>
            </a:r>
            <a:r>
              <a:rPr lang="pl-PL" sz="1800" b="1" dirty="0" smtClean="0">
                <a:latin typeface="Garamond" pitchFamily="18" charset="0"/>
              </a:rPr>
              <a:t>+ dobry </a:t>
            </a:r>
            <a:r>
              <a:rPr lang="pl-PL" sz="1800" dirty="0" smtClean="0">
                <a:latin typeface="Garamond" pitchFamily="18" charset="0"/>
              </a:rPr>
              <a:t>= </a:t>
            </a:r>
            <a:r>
              <a:rPr lang="pl-PL" sz="1800" dirty="0" err="1" smtClean="0">
                <a:latin typeface="Garamond" pitchFamily="18" charset="0"/>
              </a:rPr>
              <a:t>dobry</a:t>
            </a:r>
            <a:r>
              <a:rPr lang="pl-PL" sz="1800" dirty="0" smtClean="0">
                <a:latin typeface="Garamond" pitchFamily="18" charset="0"/>
              </a:rPr>
              <a:t> poziom tłumaczenia, które jest zgodne z obowiązującymi normami </a:t>
            </a:r>
            <a:r>
              <a:rPr lang="pl-PL" sz="1800" dirty="0" smtClean="0">
                <a:latin typeface="Garamond" pitchFamily="18" charset="0"/>
              </a:rPr>
              <a:t>i </a:t>
            </a:r>
            <a:r>
              <a:rPr lang="pl-PL" sz="1800" dirty="0" smtClean="0">
                <a:latin typeface="Garamond" pitchFamily="18" charset="0"/>
              </a:rPr>
              <a:t>konwencjami, niestety występują błędy</a:t>
            </a:r>
          </a:p>
          <a:p>
            <a:pPr algn="just">
              <a:buNone/>
            </a:pPr>
            <a:r>
              <a:rPr lang="pl-PL" sz="1800" dirty="0" smtClean="0">
                <a:latin typeface="Garamond" pitchFamily="18" charset="0"/>
              </a:rPr>
              <a:t>	</a:t>
            </a:r>
            <a:r>
              <a:rPr lang="pl-PL" sz="1800" b="1" dirty="0" smtClean="0">
                <a:latin typeface="Garamond" pitchFamily="18" charset="0"/>
              </a:rPr>
              <a:t>+ </a:t>
            </a:r>
            <a:r>
              <a:rPr lang="pl-PL" sz="1800" b="1" dirty="0" smtClean="0">
                <a:latin typeface="Garamond" pitchFamily="18" charset="0"/>
              </a:rPr>
              <a:t>OK </a:t>
            </a:r>
            <a:r>
              <a:rPr lang="pl-PL" sz="1800" dirty="0" smtClean="0">
                <a:latin typeface="Garamond" pitchFamily="18" charset="0"/>
              </a:rPr>
              <a:t>=  </a:t>
            </a:r>
            <a:r>
              <a:rPr lang="pl-PL" sz="1800" dirty="0" smtClean="0">
                <a:latin typeface="Garamond" pitchFamily="18" charset="0"/>
              </a:rPr>
              <a:t>nieznacznie powyżej minimalnego poziomu spełnienia podstawowych wymogów, wiele aspektów wymaga </a:t>
            </a:r>
            <a:r>
              <a:rPr lang="pl-PL" sz="1800" dirty="0" smtClean="0">
                <a:latin typeface="Garamond" pitchFamily="18" charset="0"/>
              </a:rPr>
              <a:t>poprawy</a:t>
            </a:r>
            <a:endParaRPr lang="pl-PL" sz="1800" dirty="0" smtClean="0">
              <a:latin typeface="Garamon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807524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Maria Piotrowska, </a:t>
            </a:r>
            <a:r>
              <a:rPr lang="pl-PL" sz="1900" b="1" i="1" cap="small" dirty="0" smtClean="0">
                <a:latin typeface="Garamond" pitchFamily="18" charset="0"/>
              </a:rPr>
              <a:t>System oceniania</a:t>
            </a:r>
            <a:r>
              <a:rPr lang="pl-PL" sz="1900" dirty="0" smtClean="0">
                <a:latin typeface="Garamond" pitchFamily="18" charset="0"/>
              </a:rPr>
              <a:t>, c.d.</a:t>
            </a:r>
          </a:p>
          <a:p>
            <a:pPr>
              <a:buNone/>
            </a:pPr>
            <a:r>
              <a:rPr lang="pl-PL" sz="1900" b="1" cap="small" dirty="0" smtClean="0">
                <a:latin typeface="Garamond" pitchFamily="18" charset="0"/>
              </a:rPr>
              <a:t>	</a:t>
            </a:r>
            <a:endParaRPr lang="pl-PL" sz="1800" dirty="0" smtClean="0">
              <a:latin typeface="Garamond" pitchFamily="18" charset="0"/>
            </a:endParaRPr>
          </a:p>
          <a:p>
            <a:pPr algn="just">
              <a:buNone/>
            </a:pPr>
            <a:r>
              <a:rPr lang="pl-PL" sz="1800" dirty="0" smtClean="0">
                <a:latin typeface="Garamond" pitchFamily="18" charset="0"/>
              </a:rPr>
              <a:t>	</a:t>
            </a:r>
            <a:r>
              <a:rPr lang="pl-PL" sz="1900" cap="small" dirty="0" smtClean="0">
                <a:latin typeface="Garamond" pitchFamily="18" charset="0"/>
              </a:rPr>
              <a:t>Propozycja Autorki: Skala oceniania tłumaczeń </a:t>
            </a:r>
            <a:r>
              <a:rPr lang="pl-PL" sz="1900" cap="small" dirty="0" smtClean="0">
                <a:latin typeface="Garamond" pitchFamily="18" charset="0"/>
              </a:rPr>
              <a:t>pisemnych, </a:t>
            </a:r>
            <a:r>
              <a:rPr lang="pl-PL" sz="1900" dirty="0" smtClean="0">
                <a:latin typeface="Garamond" pitchFamily="18" charset="0"/>
              </a:rPr>
              <a:t>c.d.</a:t>
            </a:r>
            <a:r>
              <a:rPr lang="pl-PL" sz="1800" dirty="0" smtClean="0">
                <a:latin typeface="Garamond" pitchFamily="18" charset="0"/>
              </a:rPr>
              <a:t>:</a:t>
            </a:r>
            <a:endParaRPr lang="pl-PL" sz="1800" dirty="0" smtClean="0">
              <a:latin typeface="Garamond" pitchFamily="18" charset="0"/>
            </a:endParaRPr>
          </a:p>
          <a:p>
            <a:pPr algn="just">
              <a:buNone/>
            </a:pPr>
            <a:r>
              <a:rPr lang="pl-PL" sz="1800" dirty="0" smtClean="0">
                <a:latin typeface="Garamond" pitchFamily="18" charset="0"/>
              </a:rPr>
              <a:t> </a:t>
            </a:r>
          </a:p>
          <a:p>
            <a:pPr algn="just">
              <a:buNone/>
            </a:pPr>
            <a:r>
              <a:rPr lang="pl-PL" sz="1800" dirty="0" smtClean="0">
                <a:latin typeface="Garamond" pitchFamily="18" charset="0"/>
              </a:rPr>
              <a:t>	</a:t>
            </a:r>
            <a:r>
              <a:rPr lang="pl-PL" sz="1800" b="1" dirty="0" smtClean="0">
                <a:latin typeface="Garamond" pitchFamily="18" charset="0"/>
              </a:rPr>
              <a:t>OK/dostateczny</a:t>
            </a:r>
            <a:r>
              <a:rPr lang="pl-PL" sz="1800" dirty="0" smtClean="0">
                <a:latin typeface="Garamond" pitchFamily="18" charset="0"/>
              </a:rPr>
              <a:t> = </a:t>
            </a:r>
            <a:r>
              <a:rPr lang="pl-PL" sz="1800" dirty="0" smtClean="0">
                <a:latin typeface="Garamond" pitchFamily="18" charset="0"/>
              </a:rPr>
              <a:t>praca zaliczona, ale występują błędy zaburzające rozumienie tekstu docelowego, jakość </a:t>
            </a:r>
            <a:r>
              <a:rPr lang="pl-PL" sz="1800" dirty="0" err="1" smtClean="0">
                <a:latin typeface="Garamond" pitchFamily="18" charset="0"/>
              </a:rPr>
              <a:t>tłumaczenia</a:t>
            </a:r>
            <a:r>
              <a:rPr lang="pl-PL" sz="1800" dirty="0" smtClean="0">
                <a:latin typeface="Garamond" pitchFamily="18" charset="0"/>
              </a:rPr>
              <a:t> byłaby prawdopodobnie nieodpowiednia na rynku tłumaczeniowym</a:t>
            </a:r>
          </a:p>
          <a:p>
            <a:pPr algn="just">
              <a:buNone/>
            </a:pPr>
            <a:r>
              <a:rPr lang="pl-PL" sz="1800" dirty="0" smtClean="0">
                <a:latin typeface="Garamond" pitchFamily="18" charset="0"/>
              </a:rPr>
              <a:t>	</a:t>
            </a:r>
            <a:r>
              <a:rPr lang="pl-PL" sz="1800" b="1" dirty="0" smtClean="0">
                <a:latin typeface="Garamond" pitchFamily="18" charset="0"/>
              </a:rPr>
              <a:t>do poprawy/niedostateczny/brak zaliczenia </a:t>
            </a:r>
            <a:r>
              <a:rPr lang="pl-PL" sz="1800" dirty="0" smtClean="0">
                <a:latin typeface="Garamond" pitchFamily="18" charset="0"/>
              </a:rPr>
              <a:t>= </a:t>
            </a:r>
            <a:r>
              <a:rPr lang="pl-PL" sz="1800" dirty="0" smtClean="0">
                <a:latin typeface="Garamond" pitchFamily="18" charset="0"/>
              </a:rPr>
              <a:t>tłumaczenie jest zbyt słabej jakości, </a:t>
            </a:r>
            <a:r>
              <a:rPr lang="pl-PL" sz="1800" dirty="0" smtClean="0">
                <a:latin typeface="Garamond" pitchFamily="18" charset="0"/>
              </a:rPr>
              <a:t>żeby </a:t>
            </a:r>
            <a:r>
              <a:rPr lang="pl-PL" sz="1800" dirty="0" smtClean="0">
                <a:latin typeface="Garamond" pitchFamily="18" charset="0"/>
              </a:rPr>
              <a:t>mogło zostać przyjęte, wymaga zdecydowanych zmian i ogólnej poprawy, jakość błędów wskazuje na brak zrozumienia tekstu źródłowego i brak elementarnej umiejętności formułowania komunikatu w języku docelowym.</a:t>
            </a:r>
            <a:endParaRPr lang="pl-PL" sz="1800" dirty="0" smtClean="0">
              <a:latin typeface="Garamond"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fontScale="90000"/>
          </a:bodyPr>
          <a:lstStyle/>
          <a:p>
            <a:pPr algn="l"/>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r>
              <a:rPr lang="pl-PL" sz="1400" i="1" cap="all" dirty="0" smtClean="0">
                <a:solidFill>
                  <a:prstClr val="black"/>
                </a:solidFill>
                <a:latin typeface="Garamond" pitchFamily="18" charset="0"/>
              </a:rPr>
              <a:t> VII  </a:t>
            </a:r>
            <a:r>
              <a:rPr lang="pl-PL" sz="1400" i="1" cap="all" dirty="0" err="1" smtClean="0">
                <a:solidFill>
                  <a:prstClr val="black"/>
                </a:solidFill>
                <a:latin typeface="Garamond" pitchFamily="18" charset="0"/>
              </a:rPr>
              <a:t>Fatal</a:t>
            </a:r>
            <a:r>
              <a:rPr lang="pl-PL" sz="1400" i="1" cap="all" dirty="0" smtClean="0">
                <a:solidFill>
                  <a:prstClr val="black"/>
                </a:solidFill>
                <a:latin typeface="Garamond" pitchFamily="18" charset="0"/>
              </a:rPr>
              <a:t> </a:t>
            </a:r>
            <a:r>
              <a:rPr lang="pl-PL" sz="1400" i="1" cap="all" dirty="0" err="1" smtClean="0">
                <a:solidFill>
                  <a:prstClr val="black"/>
                </a:solidFill>
                <a:latin typeface="Garamond" pitchFamily="18" charset="0"/>
              </a:rPr>
              <a:t>errors</a:t>
            </a:r>
            <a:r>
              <a:rPr lang="pl-PL" sz="1400" i="1" cap="all" dirty="0" smtClean="0">
                <a:solidFill>
                  <a:prstClr val="black"/>
                </a:solidFill>
                <a:latin typeface="Garamond" pitchFamily="18" charset="0"/>
              </a:rPr>
              <a:t> w przekładzie</a:t>
            </a:r>
            <a:r>
              <a:rPr lang="pl-PL" sz="1300" i="1" dirty="0" smtClean="0">
                <a:solidFill>
                  <a:prstClr val="black"/>
                </a:solidFill>
                <a:latin typeface="Garamond" pitchFamily="18" charset="0"/>
              </a:rPr>
              <a:t/>
            </a:r>
            <a:br>
              <a:rPr lang="pl-PL" sz="1300" i="1" dirty="0" smtClean="0">
                <a:solidFill>
                  <a:prstClr val="black"/>
                </a:solidFill>
                <a:latin typeface="Garamond" pitchFamily="18" charset="0"/>
              </a:rPr>
            </a:br>
            <a:endParaRPr lang="pl-PL" dirty="0"/>
          </a:p>
        </p:txBody>
      </p:sp>
      <p:sp>
        <p:nvSpPr>
          <p:cNvPr id="3" name="Symbol zastępczy zawartości 2"/>
          <p:cNvSpPr>
            <a:spLocks noGrp="1"/>
          </p:cNvSpPr>
          <p:nvPr>
            <p:ph idx="1"/>
          </p:nvPr>
        </p:nvSpPr>
        <p:spPr>
          <a:xfrm>
            <a:off x="457200" y="785794"/>
            <a:ext cx="7931224"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cap="small" dirty="0" smtClean="0">
                <a:latin typeface="Garamond" pitchFamily="18" charset="0"/>
              </a:rPr>
              <a:t>	</a:t>
            </a:r>
            <a:r>
              <a:rPr lang="pl-PL" sz="1900" b="1" cap="small" dirty="0" smtClean="0">
                <a:latin typeface="Garamond" pitchFamily="18" charset="0"/>
              </a:rPr>
              <a:t>Joanna </a:t>
            </a:r>
            <a:r>
              <a:rPr lang="pl-PL" sz="1900" b="1" cap="small" dirty="0" err="1" smtClean="0">
                <a:latin typeface="Garamond" pitchFamily="18" charset="0"/>
              </a:rPr>
              <a:t>Dybiec-Gajer</a:t>
            </a:r>
            <a:r>
              <a:rPr lang="pl-PL" sz="1900" b="1" cap="small" dirty="0" smtClean="0">
                <a:latin typeface="Garamond" pitchFamily="18" charset="0"/>
              </a:rPr>
              <a:t>, </a:t>
            </a:r>
            <a:r>
              <a:rPr lang="pl-PL" sz="1900" b="1" i="1" cap="small" dirty="0" smtClean="0">
                <a:latin typeface="Garamond" pitchFamily="18" charset="0"/>
              </a:rPr>
              <a:t>Analiza punktów krytycznych</a:t>
            </a:r>
          </a:p>
          <a:p>
            <a:pPr>
              <a:buNone/>
            </a:pPr>
            <a:r>
              <a:rPr lang="pl-PL" sz="1900" b="1" cap="small" dirty="0" smtClean="0">
                <a:latin typeface="Garamond" pitchFamily="18" charset="0"/>
              </a:rPr>
              <a:t>	</a:t>
            </a:r>
            <a:r>
              <a:rPr lang="pl-PL" sz="1800" dirty="0" smtClean="0">
                <a:latin typeface="Garamond" pitchFamily="18" charset="0"/>
              </a:rPr>
              <a:t>W: </a:t>
            </a:r>
            <a:r>
              <a:rPr lang="pl-PL" sz="1800" i="1" dirty="0" smtClean="0">
                <a:latin typeface="Garamond" pitchFamily="18" charset="0"/>
              </a:rPr>
              <a:t>Zmierzyć przekład? Z metodologii oceniania w dydaktyce przekładu pisemnego</a:t>
            </a:r>
            <a:r>
              <a:rPr lang="pl-PL" sz="1800" dirty="0" smtClean="0">
                <a:latin typeface="Garamond" pitchFamily="18" charset="0"/>
              </a:rPr>
              <a:t>, 2013</a:t>
            </a:r>
          </a:p>
          <a:p>
            <a:pPr algn="just">
              <a:lnSpc>
                <a:spcPts val="1800"/>
              </a:lnSpc>
              <a:spcAft>
                <a:spcPts val="0"/>
              </a:spcAft>
              <a:buNone/>
            </a:pPr>
            <a:endParaRPr lang="pl-PL" sz="1900" dirty="0" smtClean="0">
              <a:latin typeface="Garamond" pitchFamily="18" charset="0"/>
            </a:endParaRPr>
          </a:p>
          <a:p>
            <a:pPr algn="just">
              <a:lnSpc>
                <a:spcPts val="1800"/>
              </a:lnSpc>
              <a:spcAft>
                <a:spcPts val="0"/>
              </a:spcAft>
              <a:buNone/>
            </a:pPr>
            <a:r>
              <a:rPr lang="pl-PL" sz="1900" cap="small" dirty="0" smtClean="0">
                <a:latin typeface="Garamond" pitchFamily="18" charset="0"/>
                <a:ea typeface="Calibri"/>
                <a:cs typeface="Times New Roman"/>
              </a:rPr>
              <a:t>	</a:t>
            </a:r>
            <a:r>
              <a:rPr lang="pl-PL" sz="1900" cap="small" dirty="0" smtClean="0">
                <a:latin typeface="Garamond"/>
                <a:ea typeface="Calibri"/>
                <a:cs typeface="Times New Roman"/>
              </a:rPr>
              <a:t>Punkty krytyczne</a:t>
            </a:r>
          </a:p>
          <a:p>
            <a:pPr algn="just">
              <a:lnSpc>
                <a:spcPts val="1800"/>
              </a:lnSpc>
              <a:spcAft>
                <a:spcPts val="0"/>
              </a:spcAft>
              <a:buNone/>
            </a:pPr>
            <a:endParaRPr lang="pl-PL" sz="1800" cap="small" dirty="0" smtClean="0">
              <a:latin typeface="Garamond"/>
              <a:ea typeface="Calibri"/>
              <a:cs typeface="Times New Roman"/>
            </a:endParaRPr>
          </a:p>
          <a:p>
            <a:pPr algn="just">
              <a:spcAft>
                <a:spcPts val="0"/>
              </a:spcAft>
              <a:buNone/>
            </a:pPr>
            <a:r>
              <a:rPr lang="pl-PL" sz="1900" dirty="0" smtClean="0">
                <a:ea typeface="Calibri"/>
                <a:cs typeface="Times New Roman"/>
              </a:rPr>
              <a:t>	</a:t>
            </a:r>
            <a:r>
              <a:rPr lang="pl-PL" sz="1800" dirty="0" smtClean="0">
                <a:latin typeface="Garamond" pitchFamily="18" charset="0"/>
                <a:ea typeface="Calibri"/>
                <a:cs typeface="Times New Roman"/>
              </a:rPr>
              <a:t>„Termin ten w różnych znaczeniach stosowany jest w naukach ścisłych, głównie</a:t>
            </a:r>
            <a:br>
              <a:rPr lang="pl-PL" sz="1800" dirty="0" smtClean="0">
                <a:latin typeface="Garamond" pitchFamily="18" charset="0"/>
                <a:ea typeface="Calibri"/>
                <a:cs typeface="Times New Roman"/>
              </a:rPr>
            </a:br>
            <a:r>
              <a:rPr lang="pl-PL" sz="1800" dirty="0" smtClean="0">
                <a:latin typeface="Garamond" pitchFamily="18" charset="0"/>
                <a:ea typeface="Calibri"/>
                <a:cs typeface="Times New Roman"/>
              </a:rPr>
              <a:t>w matematyce i fizyce, tutaj posłużymy się nim w rozumieniu, z jakim możemy się spotkać w zarządzaniu lub w ekonomii. Analiza punktów krytycznych to koncepcja zakładająca, że w skomplikowanych systemach, a za taki należy uznać produkt</a:t>
            </a:r>
            <a:br>
              <a:rPr lang="pl-PL" sz="1800" dirty="0" smtClean="0">
                <a:latin typeface="Garamond" pitchFamily="18" charset="0"/>
                <a:ea typeface="Calibri"/>
                <a:cs typeface="Times New Roman"/>
              </a:rPr>
            </a:br>
            <a:r>
              <a:rPr lang="pl-PL" sz="1800" dirty="0" smtClean="0">
                <a:latin typeface="Garamond" pitchFamily="18" charset="0"/>
                <a:ea typeface="Calibri"/>
                <a:cs typeface="Times New Roman"/>
              </a:rPr>
              <a:t>i proces tłumaczenia, istnieją pewne punkty krytyczne, w których wprowadzenie minimalnej zmiany spowoduje maksymalną korzyść</a:t>
            </a:r>
            <a:r>
              <a:rPr lang="pl-PL" sz="1800" dirty="0" smtClean="0">
                <a:latin typeface="Garamond" pitchFamily="18" charset="0"/>
                <a:ea typeface="Calibri"/>
                <a:cs typeface="Times New Roman"/>
              </a:rPr>
              <a:t>.”</a:t>
            </a:r>
          </a:p>
          <a:p>
            <a:pPr algn="just">
              <a:lnSpc>
                <a:spcPts val="2000"/>
              </a:lnSpc>
              <a:spcAft>
                <a:spcPts val="0"/>
              </a:spcAft>
              <a:buNone/>
            </a:pPr>
            <a:endParaRPr lang="pl-PL" sz="1900" dirty="0" smtClean="0">
              <a:latin typeface="Garamond" pitchFamily="18" charset="0"/>
              <a:ea typeface="Calibri"/>
              <a:cs typeface="Times New Roman"/>
            </a:endParaRPr>
          </a:p>
          <a:p>
            <a:pPr algn="just">
              <a:lnSpc>
                <a:spcPts val="2000"/>
              </a:lnSpc>
              <a:spcAft>
                <a:spcPts val="0"/>
              </a:spcAft>
              <a:buNone/>
            </a:pPr>
            <a:r>
              <a:rPr lang="pl-PL" sz="1900" dirty="0" smtClean="0">
                <a:latin typeface="Garamond" pitchFamily="18" charset="0"/>
                <a:ea typeface="Calibri"/>
                <a:cs typeface="Times New Roman"/>
              </a:rPr>
              <a:t>	</a:t>
            </a:r>
            <a:endParaRPr lang="pl-PL" sz="1800" dirty="0" smtClean="0">
              <a:latin typeface="Garamond" pitchFamily="18" charset="0"/>
            </a:endParaRPr>
          </a:p>
          <a:p>
            <a:pPr algn="just">
              <a:buNone/>
            </a:pPr>
            <a:r>
              <a:rPr lang="pl-PL" sz="1800" dirty="0" smtClean="0">
                <a:latin typeface="Garamond"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TotalTime>
  <Words>77</Words>
  <Application>Microsoft Office PowerPoint</Application>
  <PresentationFormat>Pokaz na ekranie (4:3)</PresentationFormat>
  <Paragraphs>211</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Motyw pakietu Office</vt:lpstr>
      <vt:lpstr>Slajd 1</vt:lpstr>
      <vt:lpstr>    VII  Fatal errors w przekładzie </vt:lpstr>
      <vt:lpstr>     VII  Fatal errors w przekładzie </vt:lpstr>
      <vt:lpstr>     VII  Fatal errors w przekładzie </vt:lpstr>
      <vt:lpstr>     VII  Fatal errors w przekładzie </vt:lpstr>
      <vt:lpstr>     VII  Fatal errors w przekładzie </vt:lpstr>
      <vt:lpstr>    VII  Fatal errors w przekładzie </vt:lpstr>
      <vt:lpstr>    VII  Fatal errors w przekładzie </vt:lpstr>
      <vt:lpstr>    VII  Fatal errors w przekładzie </vt:lpstr>
      <vt:lpstr>    VII  Fatal errors w przekładzie </vt:lpstr>
      <vt:lpstr>    VII  Fatal errors w przekładzie  </vt:lpstr>
      <vt:lpstr>    VII  Fatal errors w przekładzie  </vt:lpstr>
      <vt:lpstr>    VII  Fatal errors w przekładzie  </vt:lpstr>
      <vt:lpstr>    VII  Fatal errors w przekładzie  </vt:lpstr>
      <vt:lpstr>    VII  Fatal errors w przekładzie  </vt:lpstr>
      <vt:lpstr>    VII  Fatal errors w przekładzie  </vt:lpstr>
      <vt:lpstr>     VII  Fatal errors w przekładzie  </vt:lpstr>
      <vt:lpstr>    VII  Fatal errors w przekładzie  </vt:lpstr>
      <vt:lpstr>    VII  Fatal errors w przekładzie  </vt:lpstr>
      <vt:lpstr>VII  Fatal errors w przekładzie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Kariera coveru</dc:title>
  <dc:creator>Ewa</dc:creator>
  <cp:lastModifiedBy>Ewa</cp:lastModifiedBy>
  <cp:revision>194</cp:revision>
  <dcterms:created xsi:type="dcterms:W3CDTF">2009-09-16T19:47:11Z</dcterms:created>
  <dcterms:modified xsi:type="dcterms:W3CDTF">2020-05-02T10:39:30Z</dcterms:modified>
</cp:coreProperties>
</file>